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5"/>
  </p:notesMasterIdLst>
  <p:sldIdLst>
    <p:sldId id="256" r:id="rId3"/>
    <p:sldId id="261" r:id="rId4"/>
    <p:sldId id="262" r:id="rId5"/>
    <p:sldId id="282" r:id="rId6"/>
    <p:sldId id="265" r:id="rId7"/>
    <p:sldId id="322" r:id="rId8"/>
    <p:sldId id="264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58" r:id="rId20"/>
    <p:sldId id="359" r:id="rId21"/>
    <p:sldId id="360" r:id="rId22"/>
    <p:sldId id="361" r:id="rId23"/>
    <p:sldId id="36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8000"/>
    <a:srgbClr val="669900"/>
    <a:srgbClr val="00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60" autoAdjust="0"/>
    <p:restoredTop sz="90413" autoAdjust="0"/>
  </p:normalViewPr>
  <p:slideViewPr>
    <p:cSldViewPr>
      <p:cViewPr>
        <p:scale>
          <a:sx n="60" d="100"/>
          <a:sy n="60" d="100"/>
        </p:scale>
        <p:origin x="145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86C22A-811A-4563-80ED-EAE4D0E2AF47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16ECA-A367-4052-80E4-A00A5F2CD9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078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92D05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FF00">
              <a:alpha val="49804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6699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006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rgbClr val="008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5181600"/>
            <a:ext cx="21336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baseline="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baseline="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858F-70A0-44FF-B2A9-6A8988642FF8}" type="datetime1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>
            <a:lvl1pPr>
              <a:buClr>
                <a:schemeClr val="accent6">
                  <a:lumMod val="75000"/>
                </a:schemeClr>
              </a:buClr>
              <a:defRPr b="1">
                <a:solidFill>
                  <a:schemeClr val="tx2">
                    <a:lumMod val="75000"/>
                  </a:schemeClr>
                </a:solidFill>
              </a:defRPr>
            </a:lvl1pPr>
            <a:lvl2pPr>
              <a:buClr>
                <a:schemeClr val="bg1"/>
              </a:buClr>
              <a:defRPr b="1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chemeClr val="bg1"/>
              </a:buClr>
              <a:defRPr b="1">
                <a:solidFill>
                  <a:schemeClr val="accent1">
                    <a:lumMod val="50000"/>
                  </a:schemeClr>
                </a:solidFill>
              </a:defRPr>
            </a:lvl3pPr>
            <a:lvl4pPr>
              <a:buClr>
                <a:schemeClr val="bg1"/>
              </a:buClr>
              <a:defRPr b="1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b="1">
                <a:solidFill>
                  <a:schemeClr val="tx2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733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92D05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FF00">
              <a:alpha val="49804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6699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006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rgbClr val="008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5181600"/>
            <a:ext cx="21336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89899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baseline="0">
                <a:solidFill>
                  <a:srgbClr val="669900"/>
                </a:solidFill>
              </a:defRPr>
            </a:lvl4pPr>
            <a:lvl5pPr>
              <a:defRPr baseline="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77104" y="6345936"/>
            <a:ext cx="957264" cy="457200"/>
          </a:xfrm>
        </p:spPr>
        <p:txBody>
          <a:bodyPr/>
          <a:lstStyle>
            <a:lvl1pPr>
              <a:defRPr sz="18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‹#›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8584" y="6391656"/>
            <a:ext cx="762000" cy="365760"/>
          </a:xfrm>
        </p:spPr>
        <p:txBody>
          <a:bodyPr/>
          <a:lstStyle>
            <a:lvl1pPr>
              <a:defRPr b="1" i="0" baseline="0">
                <a:solidFill>
                  <a:srgbClr val="008000"/>
                </a:solidFill>
              </a:defRPr>
            </a:lvl1pPr>
          </a:lstStyle>
          <a:p>
            <a:fld id="{268B4B34-0DBA-44BE-8499-965A99E958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053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400800"/>
            <a:ext cx="762000" cy="365760"/>
          </a:xfrm>
        </p:spPr>
        <p:txBody>
          <a:bodyPr/>
          <a:lstStyle>
            <a:lvl1pPr>
              <a:defRPr baseline="0">
                <a:solidFill>
                  <a:srgbClr val="008000"/>
                </a:solidFill>
              </a:defRPr>
            </a:lvl1pPr>
          </a:lstStyle>
          <a:p>
            <a:fld id="{268B4B34-0DBA-44BE-8499-965A99E958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169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 baseline="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 baseline="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6409627"/>
            <a:ext cx="762000" cy="36576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68B4B34-0DBA-44BE-8499-965A99E958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809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/>
              <a:t>‹#›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10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492240"/>
            <a:ext cx="762000" cy="365760"/>
          </a:xfrm>
        </p:spPr>
        <p:txBody>
          <a:bodyPr/>
          <a:lstStyle>
            <a:lvl1pPr>
              <a:defRPr baseline="0">
                <a:solidFill>
                  <a:srgbClr val="008000"/>
                </a:solidFill>
              </a:defRPr>
            </a:lvl1pPr>
          </a:lstStyle>
          <a:p>
            <a:fld id="{268B4B34-0DBA-44BE-8499-965A99E958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95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00800"/>
            <a:ext cx="762000" cy="365760"/>
          </a:xfrm>
        </p:spPr>
        <p:txBody>
          <a:bodyPr/>
          <a:lstStyle>
            <a:lvl1pPr>
              <a:defRPr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268B4B34-0DBA-44BE-8499-965A99E958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153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85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67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678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1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2950881-E1E2-4C67-81EA-83E61A33202D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68B4B34-0DBA-44BE-8499-965A99E958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68B4B34-0DBA-44BE-8499-965A99E958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36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30.wmf"/><Relationship Id="rId18" Type="http://schemas.openxmlformats.org/officeDocument/2006/relationships/oleObject" Target="../embeddings/oleObject10.bin"/><Relationship Id="rId3" Type="http://schemas.openxmlformats.org/officeDocument/2006/relationships/image" Target="../media/image25.wmf"/><Relationship Id="rId21" Type="http://schemas.openxmlformats.org/officeDocument/2006/relationships/image" Target="../media/image34.wmf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32.wmf"/><Relationship Id="rId2" Type="http://schemas.openxmlformats.org/officeDocument/2006/relationships/oleObject" Target="../embeddings/oleObject2.bin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5" Type="http://schemas.openxmlformats.org/officeDocument/2006/relationships/image" Target="../media/image31.wmf"/><Relationship Id="rId10" Type="http://schemas.openxmlformats.org/officeDocument/2006/relationships/oleObject" Target="../embeddings/oleObject6.bin"/><Relationship Id="rId19" Type="http://schemas.openxmlformats.org/officeDocument/2006/relationships/image" Target="../media/image33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7" Type="http://schemas.openxmlformats.org/officeDocument/2006/relationships/image" Target="../media/image37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14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752600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Power Laws Break Things:</a:t>
            </a:r>
            <a:br>
              <a:rPr lang="en-US" dirty="0"/>
            </a:br>
            <a:r>
              <a:rPr lang="en-US" sz="3600" dirty="0"/>
              <a:t>Performance Projection Errors Induced by Ignoring Power Law Behavior in an M/G/1 Queue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4953000" cy="17526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Kenneth W. Comer</a:t>
            </a:r>
          </a:p>
          <a:p>
            <a:r>
              <a:rPr lang="en-US" dirty="0"/>
              <a:t>Associate Professor </a:t>
            </a:r>
          </a:p>
          <a:p>
            <a:r>
              <a:rPr lang="en-US" dirty="0"/>
              <a:t>Systems Engineering Operations Research</a:t>
            </a:r>
          </a:p>
          <a:p>
            <a:r>
              <a:rPr lang="en-US" dirty="0"/>
              <a:t>  </a:t>
            </a:r>
            <a:r>
              <a:rPr lang="en-US" dirty="0" err="1"/>
              <a:t>Volgenau</a:t>
            </a:r>
            <a:r>
              <a:rPr lang="en-US" dirty="0"/>
              <a:t> School of Engineering</a:t>
            </a:r>
          </a:p>
          <a:p>
            <a:r>
              <a:rPr lang="en-US" dirty="0"/>
              <a:t>Computational Social Sciences</a:t>
            </a:r>
          </a:p>
          <a:p>
            <a:r>
              <a:rPr lang="en-US" dirty="0"/>
              <a:t>  College of Science</a:t>
            </a:r>
          </a:p>
          <a:p>
            <a:r>
              <a:rPr lang="en-US" dirty="0"/>
              <a:t>George Mason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Power law distributions </a:t>
            </a:r>
            <a:r>
              <a:rPr lang="en-US" i="1" dirty="0"/>
              <a:t>probably </a:t>
            </a:r>
            <a:r>
              <a:rPr lang="en-US" dirty="0"/>
              <a:t>common</a:t>
            </a:r>
          </a:p>
          <a:p>
            <a:pPr lvl="1"/>
            <a:r>
              <a:rPr lang="en-US" dirty="0"/>
              <a:t>Proving PL is difficult</a:t>
            </a:r>
          </a:p>
          <a:p>
            <a:r>
              <a:rPr lang="en-US" dirty="0"/>
              <a:t>What if we ignore PL?</a:t>
            </a:r>
          </a:p>
          <a:p>
            <a:pPr lvl="1"/>
            <a:r>
              <a:rPr lang="en-US" dirty="0"/>
              <a:t>Bad things happen</a:t>
            </a:r>
          </a:p>
          <a:p>
            <a:r>
              <a:rPr lang="en-US" dirty="0"/>
              <a:t>How to detect PL (or PL-like) behavior?</a:t>
            </a:r>
          </a:p>
          <a:p>
            <a:r>
              <a:rPr lang="en-US" dirty="0"/>
              <a:t>How to simulate PL behavior?</a:t>
            </a:r>
          </a:p>
          <a:p>
            <a:r>
              <a:rPr lang="en-US" dirty="0"/>
              <a:t>How to parameterize a PL simulation?</a:t>
            </a:r>
          </a:p>
          <a:p>
            <a:r>
              <a:rPr lang="en-US" dirty="0"/>
              <a:t>When will we habitually ask: “Have you checked for PL behavior?”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F64A1-76A4-4C53-9F98-004A8BC0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 Law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29593-C6C0-4080-A1A9-5663C9793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Observed qualitatively (many, many small, a few large, rare extreme)</a:t>
            </a:r>
          </a:p>
          <a:p>
            <a:pPr lvl="1"/>
            <a:r>
              <a:rPr lang="en-US" dirty="0"/>
              <a:t>Extreme values are </a:t>
            </a:r>
            <a:r>
              <a:rPr lang="en-US" i="1" dirty="0"/>
              <a:t>so </a:t>
            </a:r>
            <a:r>
              <a:rPr lang="en-US" dirty="0"/>
              <a:t>extreme as to “swamp the mean”</a:t>
            </a:r>
          </a:p>
          <a:p>
            <a:r>
              <a:rPr lang="en-US" dirty="0"/>
              <a:t>Often ignored in statistics</a:t>
            </a:r>
          </a:p>
          <a:p>
            <a:pPr lvl="1"/>
            <a:r>
              <a:rPr lang="en-US" dirty="0"/>
              <a:t>Some have suggested that it does not exist</a:t>
            </a:r>
          </a:p>
          <a:p>
            <a:pPr lvl="1"/>
            <a:r>
              <a:rPr lang="en-US" dirty="0"/>
              <a:t>Violates Kolmogorov’s principles (undefined </a:t>
            </a:r>
            <a:r>
              <a:rPr lang="en-US" i="1" dirty="0"/>
              <a:t>variance</a:t>
            </a:r>
            <a:r>
              <a:rPr lang="en-US" dirty="0"/>
              <a:t> and sometimes </a:t>
            </a:r>
            <a:r>
              <a:rPr lang="en-US" i="1" dirty="0"/>
              <a:t>mean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ML techniques are particularly vulnerable to PL situations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235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CAD86E-A672-4A7F-8720-201E27A34A34}"/>
              </a:ext>
            </a:extLst>
          </p:cNvPr>
          <p:cNvSpPr/>
          <p:nvPr/>
        </p:nvSpPr>
        <p:spPr>
          <a:xfrm>
            <a:off x="1066800" y="5410200"/>
            <a:ext cx="7869936" cy="609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2883EE-02A7-4962-9D50-7E882983D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5273"/>
            <a:ext cx="8229600" cy="1066800"/>
          </a:xfrm>
        </p:spPr>
        <p:txBody>
          <a:bodyPr/>
          <a:lstStyle/>
          <a:p>
            <a:r>
              <a:rPr lang="en-US" dirty="0"/>
              <a:t>The Pareto Curve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012E99-1FBF-48A7-BBB4-5E762D8A4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69659"/>
            <a:ext cx="8565833" cy="480306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Vilfredo Pareto was possibly the first </a:t>
            </a:r>
            <a:br>
              <a:rPr lang="en-US" dirty="0"/>
            </a:br>
            <a:r>
              <a:rPr lang="en-US" dirty="0"/>
              <a:t>“data scientist”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Set economics on a path away from descriptive,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non-mathematical narrative of Adam Smith and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Karl Marx toward an analysis of data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His primary observations *1892) were on the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distribution of income, first in Paris and later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worldwide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The Pareto Distribution refers to his equation, stated in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terms of </a:t>
            </a:r>
            <a:r>
              <a:rPr lang="en-US" i="1" dirty="0" err="1">
                <a:solidFill>
                  <a:schemeClr val="tx1"/>
                </a:solidFill>
              </a:rPr>
              <a:t>N</a:t>
            </a:r>
            <a:r>
              <a:rPr lang="en-US" i="1" baseline="-25000" dirty="0" err="1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 the number of individuals with income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greater than a value of 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.  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Pareto’s equation: 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Now known as the CCDF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With a particular value of </a:t>
            </a:r>
            <a:r>
              <a:rPr lang="en-US" dirty="0">
                <a:solidFill>
                  <a:schemeClr val="tx1"/>
                </a:solidFill>
                <a:sym typeface="Symbol" panose="05050102010706020507" pitchFamily="18" charset="2"/>
              </a:rPr>
              <a:t> = 1.167, income will be distributed so that 80% of the income will be held by 20% of the individuals – Pareto’s 80/20 rule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D317D-A5FE-4E0E-AB78-7E8007C0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401CF334-2D5C-4859-84A6-CA7E6E43FAEB}" type="slidenum">
              <a:rPr lang="en-US">
                <a:solidFill>
                  <a:prstClr val="black"/>
                </a:solidFill>
                <a:latin typeface="Arial" panose="020B0604020202020204"/>
              </a:rPr>
              <a:pPr defTabSz="685800"/>
              <a:t>4</a:t>
            </a:fld>
            <a:endParaRPr lang="en-US" dirty="0">
              <a:solidFill>
                <a:prstClr val="black"/>
              </a:solidFill>
              <a:latin typeface="Arial" panose="020B060402020202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B16132-4CA9-41AE-A703-52A28465C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008" y="1063229"/>
            <a:ext cx="2105025" cy="2943225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87C7BAAA-CAF7-41FE-8B79-195A738CFC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3971012"/>
          <a:ext cx="1377931" cy="970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58720" imgH="393480" progId="Equation.DSMT4">
                  <p:embed/>
                </p:oleObj>
              </mc:Choice>
              <mc:Fallback>
                <p:oleObj name="Equation" r:id="rId3" imgW="558720" imgH="39348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87C7BAAA-CAF7-41FE-8B79-195A738CFC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1400" y="3971012"/>
                        <a:ext cx="1377931" cy="970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0329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9597" y="2240909"/>
            <a:ext cx="1342159" cy="92175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545" spc="-10" dirty="0">
                <a:solidFill>
                  <a:prstClr val="black"/>
                </a:solidFill>
                <a:latin typeface="Century"/>
                <a:cs typeface="Century"/>
              </a:rPr>
              <a:t>Power-law </a:t>
            </a:r>
            <a:r>
              <a:rPr sz="545" spc="-7" dirty="0">
                <a:solidFill>
                  <a:prstClr val="black"/>
                </a:solidFill>
                <a:latin typeface="Century"/>
                <a:cs typeface="Century"/>
              </a:rPr>
              <a:t>distributions </a:t>
            </a:r>
            <a:r>
              <a:rPr sz="545" spc="-14" dirty="0">
                <a:solidFill>
                  <a:prstClr val="black"/>
                </a:solidFill>
                <a:latin typeface="Century"/>
                <a:cs typeface="Century"/>
              </a:rPr>
              <a:t>in </a:t>
            </a:r>
            <a:r>
              <a:rPr sz="545" spc="-10" dirty="0">
                <a:solidFill>
                  <a:prstClr val="black"/>
                </a:solidFill>
                <a:latin typeface="Century"/>
                <a:cs typeface="Century"/>
              </a:rPr>
              <a:t>empirical</a:t>
            </a:r>
            <a:r>
              <a:rPr sz="545" spc="3" dirty="0">
                <a:solidFill>
                  <a:prstClr val="black"/>
                </a:solidFill>
                <a:latin typeface="Century"/>
                <a:cs typeface="Century"/>
              </a:rPr>
              <a:t> </a:t>
            </a:r>
            <a:r>
              <a:rPr sz="545" spc="-7" dirty="0">
                <a:solidFill>
                  <a:prstClr val="black"/>
                </a:solidFill>
                <a:latin typeface="Century"/>
                <a:cs typeface="Century"/>
              </a:rPr>
              <a:t>data</a:t>
            </a:r>
            <a:endParaRPr sz="545">
              <a:solidFill>
                <a:prstClr val="black"/>
              </a:solidFill>
              <a:latin typeface="Century"/>
              <a:cs typeface="Century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4415" y="2223655"/>
            <a:ext cx="104342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682" spc="-3" dirty="0">
                <a:solidFill>
                  <a:prstClr val="black"/>
                </a:solidFill>
                <a:latin typeface="Times New Roman"/>
                <a:cs typeface="Times New Roman"/>
              </a:rPr>
              <a:t>5</a:t>
            </a:r>
            <a:endParaRPr sz="68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9295" y="3264701"/>
            <a:ext cx="22037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  <a:tabLst>
                <a:tab pos="187464" algn="l"/>
              </a:tabLst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0	2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582" y="3264701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4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6539" y="3264701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6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7263" y="3283458"/>
            <a:ext cx="806161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  <a:tabLst>
                <a:tab pos="187464" algn="l"/>
                <a:tab pos="366703" algn="l"/>
                <a:tab pos="545508" algn="l"/>
                <a:tab pos="724747" algn="l"/>
              </a:tabLst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	10	10	10	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5869" y="3264701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8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9095" y="3210678"/>
            <a:ext cx="89622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1777" y="3057608"/>
            <a:ext cx="175347" cy="204305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spcBef>
                <a:spcPts val="89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−4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845" defTabSz="623438">
              <a:spcBef>
                <a:spcPts val="385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−5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9095" y="2990080"/>
            <a:ext cx="89622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1777" y="2659173"/>
            <a:ext cx="175347" cy="383841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lnSpc>
                <a:spcPts val="592"/>
              </a:lnSpc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lnSpc>
                <a:spcPts val="592"/>
              </a:lnSpc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−1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215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−2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845" defTabSz="623438">
              <a:spcBef>
                <a:spcPts val="385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−3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4808" y="2695227"/>
            <a:ext cx="736836" cy="5717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8893" y="2919401"/>
            <a:ext cx="83869" cy="141576"/>
          </a:xfrm>
          <a:prstGeom prst="rect">
            <a:avLst/>
          </a:prstGeom>
        </p:spPr>
        <p:txBody>
          <a:bodyPr vert="vert270" wrap="square" lIns="0" tIns="3464" rIns="0" bIns="0" rtlCol="0">
            <a:spAutoFit/>
          </a:bodyPr>
          <a:lstStyle/>
          <a:p>
            <a:pPr marL="8659" defTabSz="623438">
              <a:spcBef>
                <a:spcPts val="27"/>
              </a:spcBef>
            </a:pPr>
            <a:r>
              <a:rPr sz="545" i="1" dirty="0">
                <a:solidFill>
                  <a:prstClr val="black"/>
                </a:solidFill>
                <a:latin typeface="Times New Roman"/>
                <a:cs typeface="Times New Roman"/>
              </a:rPr>
              <a:t>P(x)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74193" y="2713581"/>
            <a:ext cx="121660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(m)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45261" y="3265860"/>
            <a:ext cx="716973" cy="0"/>
          </a:xfrm>
          <a:custGeom>
            <a:avLst/>
            <a:gdLst/>
            <a:ahLst/>
            <a:cxnLst/>
            <a:rect l="l" t="t" r="r" b="b"/>
            <a:pathLst>
              <a:path w="1051560">
                <a:moveTo>
                  <a:pt x="0" y="0"/>
                </a:moveTo>
                <a:lnTo>
                  <a:pt x="1051534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845261" y="2714354"/>
            <a:ext cx="716973" cy="0"/>
          </a:xfrm>
          <a:custGeom>
            <a:avLst/>
            <a:gdLst/>
            <a:ahLst/>
            <a:cxnLst/>
            <a:rect l="l" t="t" r="r" b="b"/>
            <a:pathLst>
              <a:path w="1051560">
                <a:moveTo>
                  <a:pt x="0" y="0"/>
                </a:moveTo>
                <a:lnTo>
                  <a:pt x="1051534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45261" y="3265860"/>
            <a:ext cx="716973" cy="0"/>
          </a:xfrm>
          <a:custGeom>
            <a:avLst/>
            <a:gdLst/>
            <a:ahLst/>
            <a:cxnLst/>
            <a:rect l="l" t="t" r="r" b="b"/>
            <a:pathLst>
              <a:path w="1051560">
                <a:moveTo>
                  <a:pt x="0" y="0"/>
                </a:moveTo>
                <a:lnTo>
                  <a:pt x="1051534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45261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846385" y="2713237"/>
            <a:ext cx="0" cy="553749"/>
          </a:xfrm>
          <a:custGeom>
            <a:avLst/>
            <a:gdLst/>
            <a:ahLst/>
            <a:cxnLst/>
            <a:rect l="l" t="t" r="r" b="b"/>
            <a:pathLst>
              <a:path h="812164">
                <a:moveTo>
                  <a:pt x="0" y="0"/>
                </a:moveTo>
                <a:lnTo>
                  <a:pt x="0" y="812165"/>
                </a:lnTo>
              </a:path>
            </a:pathLst>
          </a:custGeom>
          <a:ln w="66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88579" y="3283458"/>
            <a:ext cx="89622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60611" y="3264701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916914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916914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958938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958938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988950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988950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012208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012208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030972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030972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047104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047104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060985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060985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072986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072986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084243" y="3258353"/>
            <a:ext cx="0" cy="7793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0" y="0"/>
                </a:moveTo>
                <a:lnTo>
                  <a:pt x="0" y="1101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084243" y="2714355"/>
            <a:ext cx="0" cy="7360"/>
          </a:xfrm>
          <a:custGeom>
            <a:avLst/>
            <a:gdLst/>
            <a:ahLst/>
            <a:cxnLst/>
            <a:rect l="l" t="t" r="r" b="b"/>
            <a:pathLst>
              <a:path h="10794">
                <a:moveTo>
                  <a:pt x="0" y="0"/>
                </a:moveTo>
                <a:lnTo>
                  <a:pt x="0" y="10452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155897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155897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197920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197920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227932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227932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251199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251199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269954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269954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286086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286086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299967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299967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311977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311977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323226" y="3258353"/>
            <a:ext cx="0" cy="7793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0" y="0"/>
                </a:moveTo>
                <a:lnTo>
                  <a:pt x="0" y="1101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2323226" y="2714355"/>
            <a:ext cx="0" cy="7360"/>
          </a:xfrm>
          <a:custGeom>
            <a:avLst/>
            <a:gdLst/>
            <a:ahLst/>
            <a:cxnLst/>
            <a:rect l="l" t="t" r="r" b="b"/>
            <a:pathLst>
              <a:path h="10794">
                <a:moveTo>
                  <a:pt x="0" y="0"/>
                </a:moveTo>
                <a:lnTo>
                  <a:pt x="0" y="10452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394888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394888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436902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2436902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466914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466914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490181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490181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2508936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2508936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2525069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2525069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538949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2538949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550959" y="3262102"/>
            <a:ext cx="0" cy="3897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1650" y="2755"/>
                </a:moveTo>
                <a:lnTo>
                  <a:pt x="1650" y="2755"/>
                </a:lnTo>
              </a:path>
            </a:pathLst>
          </a:custGeom>
          <a:ln w="55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2550959" y="2714354"/>
            <a:ext cx="0" cy="3464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-1650" y="2476"/>
                </a:moveTo>
                <a:lnTo>
                  <a:pt x="1650" y="2476"/>
                </a:lnTo>
              </a:path>
            </a:pathLst>
          </a:custGeom>
          <a:ln w="4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2562216" y="2714355"/>
            <a:ext cx="0" cy="551584"/>
          </a:xfrm>
          <a:custGeom>
            <a:avLst/>
            <a:gdLst/>
            <a:ahLst/>
            <a:cxnLst/>
            <a:rect l="l" t="t" r="r" b="b"/>
            <a:pathLst>
              <a:path h="808989">
                <a:moveTo>
                  <a:pt x="0" y="0"/>
                </a:moveTo>
                <a:lnTo>
                  <a:pt x="0" y="808876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001584" y="3283458"/>
            <a:ext cx="610899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34635" defTabSz="623438">
              <a:spcBef>
                <a:spcPts val="89"/>
              </a:spcBef>
              <a:tabLst>
                <a:tab pos="273187" algn="l"/>
                <a:tab pos="512172" algn="l"/>
              </a:tabLst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1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2	</a:t>
            </a: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577566" y="3264701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3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2558458" y="3265860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845261" y="3265860"/>
            <a:ext cx="7360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52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2554709" y="3265860"/>
            <a:ext cx="7793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010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700420" y="3210678"/>
            <a:ext cx="89622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2558458" y="3224210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2558458" y="3199826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2558458" y="3182568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2558458" y="3169433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2558458" y="3158557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2558458" y="3149179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2558458" y="3141299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2558458" y="3134173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2558458" y="3127791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1845261" y="3127791"/>
            <a:ext cx="7360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52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2554709" y="3127791"/>
            <a:ext cx="7793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010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700421" y="3023321"/>
            <a:ext cx="140710" cy="241255"/>
          </a:xfrm>
          <a:prstGeom prst="rect">
            <a:avLst/>
          </a:prstGeom>
        </p:spPr>
        <p:txBody>
          <a:bodyPr vert="horz" wrap="square" lIns="0" tIns="60614" rIns="0" bIns="0" rtlCol="0">
            <a:spAutoFit/>
          </a:bodyPr>
          <a:lstStyle/>
          <a:p>
            <a:pPr marL="8659" defTabSz="623438">
              <a:spcBef>
                <a:spcPts val="477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0527" defTabSz="623438">
              <a:spcBef>
                <a:spcPts val="266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−4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2558458" y="3086150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2558458" y="3062138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2558458" y="3044880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2558458" y="3031372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2558458" y="3020496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2558458" y="3011118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2558458" y="3003239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2558458" y="2996112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2558458" y="2990103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1845261" y="2990103"/>
            <a:ext cx="7360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52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2554709" y="2990103"/>
            <a:ext cx="7793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010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2558458" y="2948461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2558458" y="2924078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2558458" y="2906819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2558458" y="2893692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2558458" y="2882808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2558458" y="2873430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2558458" y="2865550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2558458" y="2858424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2558458" y="2852042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1845261" y="2852042"/>
            <a:ext cx="7360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52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2554709" y="2852042"/>
            <a:ext cx="7793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010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772453" y="2778103"/>
            <a:ext cx="68840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−1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2558458" y="2810401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2558458" y="2786389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2558458" y="2769132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2558458" y="2755623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2558458" y="2744748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2558458" y="2735369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1845261" y="2727490"/>
            <a:ext cx="3464" cy="0"/>
          </a:xfrm>
          <a:custGeom>
            <a:avLst/>
            <a:gdLst/>
            <a:ahLst/>
            <a:cxnLst/>
            <a:rect l="l" t="t" r="r" b="b"/>
            <a:pathLst>
              <a:path w="5080">
                <a:moveTo>
                  <a:pt x="0" y="0"/>
                </a:moveTo>
                <a:lnTo>
                  <a:pt x="4953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2558458" y="2727490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1845261" y="2720355"/>
            <a:ext cx="3464" cy="0"/>
          </a:xfrm>
          <a:custGeom>
            <a:avLst/>
            <a:gdLst/>
            <a:ahLst/>
            <a:cxnLst/>
            <a:rect l="l" t="t" r="r" b="b"/>
            <a:pathLst>
              <a:path w="5080">
                <a:moveTo>
                  <a:pt x="0" y="0"/>
                </a:moveTo>
                <a:lnTo>
                  <a:pt x="4953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2558458" y="2720355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2558458" y="2714354"/>
            <a:ext cx="3897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5511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1845261" y="2714354"/>
            <a:ext cx="7360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52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2554709" y="2714354"/>
            <a:ext cx="7793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010" y="0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683102" y="2659172"/>
            <a:ext cx="175347" cy="461811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430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95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−2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845" defTabSz="623438">
              <a:spcBef>
                <a:spcPts val="600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−3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1845261" y="3265860"/>
            <a:ext cx="716973" cy="0"/>
          </a:xfrm>
          <a:custGeom>
            <a:avLst/>
            <a:gdLst/>
            <a:ahLst/>
            <a:cxnLst/>
            <a:rect l="l" t="t" r="r" b="b"/>
            <a:pathLst>
              <a:path w="1051560">
                <a:moveTo>
                  <a:pt x="0" y="0"/>
                </a:moveTo>
                <a:lnTo>
                  <a:pt x="1051534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1845261" y="2714354"/>
            <a:ext cx="716973" cy="0"/>
          </a:xfrm>
          <a:custGeom>
            <a:avLst/>
            <a:gdLst/>
            <a:ahLst/>
            <a:cxnLst/>
            <a:rect l="l" t="t" r="r" b="b"/>
            <a:pathLst>
              <a:path w="1051560">
                <a:moveTo>
                  <a:pt x="0" y="0"/>
                </a:moveTo>
                <a:lnTo>
                  <a:pt x="1051534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1827250" y="269635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416" y="0"/>
                </a:moveTo>
                <a:lnTo>
                  <a:pt x="16132" y="2075"/>
                </a:lnTo>
                <a:lnTo>
                  <a:pt x="7735" y="7734"/>
                </a:lnTo>
                <a:lnTo>
                  <a:pt x="2075" y="16127"/>
                </a:lnTo>
                <a:lnTo>
                  <a:pt x="0" y="26403"/>
                </a:lnTo>
                <a:lnTo>
                  <a:pt x="2075" y="36681"/>
                </a:lnTo>
                <a:lnTo>
                  <a:pt x="7735" y="45078"/>
                </a:lnTo>
                <a:lnTo>
                  <a:pt x="16132" y="50742"/>
                </a:lnTo>
                <a:lnTo>
                  <a:pt x="26416" y="52819"/>
                </a:lnTo>
                <a:lnTo>
                  <a:pt x="36694" y="50742"/>
                </a:lnTo>
                <a:lnTo>
                  <a:pt x="45091" y="45078"/>
                </a:lnTo>
                <a:lnTo>
                  <a:pt x="50754" y="36681"/>
                </a:lnTo>
                <a:lnTo>
                  <a:pt x="52832" y="26403"/>
                </a:lnTo>
                <a:lnTo>
                  <a:pt x="50754" y="16127"/>
                </a:lnTo>
                <a:lnTo>
                  <a:pt x="45091" y="7734"/>
                </a:lnTo>
                <a:lnTo>
                  <a:pt x="36694" y="2075"/>
                </a:lnTo>
                <a:lnTo>
                  <a:pt x="264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1898912" y="270947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403" y="0"/>
                </a:moveTo>
                <a:lnTo>
                  <a:pt x="16127" y="2075"/>
                </a:lnTo>
                <a:lnTo>
                  <a:pt x="7734" y="7735"/>
                </a:lnTo>
                <a:lnTo>
                  <a:pt x="2075" y="16132"/>
                </a:lnTo>
                <a:lnTo>
                  <a:pt x="0" y="26416"/>
                </a:lnTo>
                <a:lnTo>
                  <a:pt x="2075" y="36692"/>
                </a:lnTo>
                <a:lnTo>
                  <a:pt x="7734" y="45085"/>
                </a:lnTo>
                <a:lnTo>
                  <a:pt x="16127" y="50744"/>
                </a:lnTo>
                <a:lnTo>
                  <a:pt x="26403" y="52819"/>
                </a:lnTo>
                <a:lnTo>
                  <a:pt x="36686" y="50744"/>
                </a:lnTo>
                <a:lnTo>
                  <a:pt x="45083" y="45085"/>
                </a:lnTo>
                <a:lnTo>
                  <a:pt x="50743" y="36692"/>
                </a:lnTo>
                <a:lnTo>
                  <a:pt x="52819" y="26416"/>
                </a:lnTo>
                <a:lnTo>
                  <a:pt x="50743" y="16132"/>
                </a:lnTo>
                <a:lnTo>
                  <a:pt x="45083" y="7735"/>
                </a:lnTo>
                <a:lnTo>
                  <a:pt x="36686" y="2075"/>
                </a:lnTo>
                <a:lnTo>
                  <a:pt x="264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1827250" y="269635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1"/>
                </a:lnTo>
                <a:lnTo>
                  <a:pt x="45091" y="45078"/>
                </a:lnTo>
                <a:lnTo>
                  <a:pt x="36694" y="50742"/>
                </a:lnTo>
                <a:lnTo>
                  <a:pt x="26416" y="52819"/>
                </a:lnTo>
                <a:lnTo>
                  <a:pt x="16132" y="50742"/>
                </a:lnTo>
                <a:lnTo>
                  <a:pt x="7735" y="45078"/>
                </a:lnTo>
                <a:lnTo>
                  <a:pt x="2075" y="36681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1898912" y="270947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1940926" y="2719611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7" y="50743"/>
                </a:lnTo>
                <a:lnTo>
                  <a:pt x="7740" y="45083"/>
                </a:lnTo>
                <a:lnTo>
                  <a:pt x="2077" y="36686"/>
                </a:lnTo>
                <a:lnTo>
                  <a:pt x="0" y="26403"/>
                </a:lnTo>
                <a:lnTo>
                  <a:pt x="2077" y="16127"/>
                </a:lnTo>
                <a:lnTo>
                  <a:pt x="7740" y="7734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1970939" y="272786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7" y="50743"/>
                </a:lnTo>
                <a:lnTo>
                  <a:pt x="7740" y="45083"/>
                </a:lnTo>
                <a:lnTo>
                  <a:pt x="2077" y="36686"/>
                </a:lnTo>
                <a:lnTo>
                  <a:pt x="0" y="26403"/>
                </a:lnTo>
                <a:lnTo>
                  <a:pt x="2077" y="16127"/>
                </a:lnTo>
                <a:lnTo>
                  <a:pt x="7740" y="7734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1994206" y="273423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9"/>
                </a:lnTo>
                <a:lnTo>
                  <a:pt x="45083" y="45096"/>
                </a:lnTo>
                <a:lnTo>
                  <a:pt x="36686" y="50756"/>
                </a:lnTo>
                <a:lnTo>
                  <a:pt x="26403" y="52832"/>
                </a:lnTo>
                <a:lnTo>
                  <a:pt x="16127" y="50756"/>
                </a:lnTo>
                <a:lnTo>
                  <a:pt x="7734" y="45096"/>
                </a:lnTo>
                <a:lnTo>
                  <a:pt x="2075" y="36699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2012962" y="2740245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2029093" y="274512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4"/>
                </a:lnTo>
                <a:lnTo>
                  <a:pt x="45085" y="45091"/>
                </a:lnTo>
                <a:lnTo>
                  <a:pt x="36692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2042974" y="275037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2054984" y="275487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1"/>
                </a:lnTo>
                <a:lnTo>
                  <a:pt x="45083" y="45078"/>
                </a:lnTo>
                <a:lnTo>
                  <a:pt x="36686" y="50742"/>
                </a:lnTo>
                <a:lnTo>
                  <a:pt x="26403" y="52819"/>
                </a:lnTo>
                <a:lnTo>
                  <a:pt x="16127" y="50742"/>
                </a:lnTo>
                <a:lnTo>
                  <a:pt x="7734" y="45078"/>
                </a:lnTo>
                <a:lnTo>
                  <a:pt x="2075" y="36681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2066232" y="275938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6" y="36681"/>
                </a:lnTo>
                <a:lnTo>
                  <a:pt x="45096" y="45078"/>
                </a:lnTo>
                <a:lnTo>
                  <a:pt x="36699" y="50742"/>
                </a:lnTo>
                <a:lnTo>
                  <a:pt x="26416" y="52819"/>
                </a:lnTo>
                <a:lnTo>
                  <a:pt x="16137" y="50742"/>
                </a:lnTo>
                <a:lnTo>
                  <a:pt x="7740" y="45078"/>
                </a:lnTo>
                <a:lnTo>
                  <a:pt x="2077" y="36681"/>
                </a:lnTo>
                <a:lnTo>
                  <a:pt x="0" y="26403"/>
                </a:lnTo>
                <a:lnTo>
                  <a:pt x="2077" y="16121"/>
                </a:lnTo>
                <a:lnTo>
                  <a:pt x="7740" y="7729"/>
                </a:lnTo>
                <a:lnTo>
                  <a:pt x="16137" y="2073"/>
                </a:lnTo>
                <a:lnTo>
                  <a:pt x="26416" y="0"/>
                </a:lnTo>
                <a:lnTo>
                  <a:pt x="36699" y="2073"/>
                </a:lnTo>
                <a:lnTo>
                  <a:pt x="45096" y="7729"/>
                </a:lnTo>
                <a:lnTo>
                  <a:pt x="50756" y="16121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2075991" y="276388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1"/>
                </a:lnTo>
                <a:lnTo>
                  <a:pt x="45085" y="45078"/>
                </a:lnTo>
                <a:lnTo>
                  <a:pt x="36692" y="50742"/>
                </a:lnTo>
                <a:lnTo>
                  <a:pt x="26416" y="52819"/>
                </a:lnTo>
                <a:lnTo>
                  <a:pt x="16132" y="50742"/>
                </a:lnTo>
                <a:lnTo>
                  <a:pt x="7735" y="45078"/>
                </a:lnTo>
                <a:lnTo>
                  <a:pt x="2075" y="36681"/>
                </a:lnTo>
                <a:lnTo>
                  <a:pt x="0" y="26403"/>
                </a:lnTo>
                <a:lnTo>
                  <a:pt x="2075" y="16121"/>
                </a:lnTo>
                <a:lnTo>
                  <a:pt x="7735" y="7729"/>
                </a:lnTo>
                <a:lnTo>
                  <a:pt x="16132" y="2073"/>
                </a:lnTo>
                <a:lnTo>
                  <a:pt x="26416" y="0"/>
                </a:lnTo>
                <a:lnTo>
                  <a:pt x="36692" y="2073"/>
                </a:lnTo>
                <a:lnTo>
                  <a:pt x="45085" y="7729"/>
                </a:lnTo>
                <a:lnTo>
                  <a:pt x="50744" y="16121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2084996" y="276837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" name="object 147"/>
          <p:cNvSpPr/>
          <p:nvPr/>
        </p:nvSpPr>
        <p:spPr>
          <a:xfrm>
            <a:off x="2093248" y="2773253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4"/>
                </a:lnTo>
                <a:lnTo>
                  <a:pt x="45085" y="45091"/>
                </a:lnTo>
                <a:lnTo>
                  <a:pt x="36692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5" y="7740"/>
                </a:lnTo>
                <a:lnTo>
                  <a:pt x="16132" y="2077"/>
                </a:lnTo>
                <a:lnTo>
                  <a:pt x="26416" y="0"/>
                </a:lnTo>
                <a:lnTo>
                  <a:pt x="36692" y="2077"/>
                </a:lnTo>
                <a:lnTo>
                  <a:pt x="45085" y="7740"/>
                </a:lnTo>
                <a:lnTo>
                  <a:pt x="50744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2101128" y="277888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2108255" y="278301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2115009" y="278638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2121010" y="279126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2127019" y="279576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" name="object 153"/>
          <p:cNvSpPr/>
          <p:nvPr/>
        </p:nvSpPr>
        <p:spPr>
          <a:xfrm>
            <a:off x="2132638" y="279877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2137895" y="2802521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" name="object 155"/>
          <p:cNvSpPr/>
          <p:nvPr/>
        </p:nvSpPr>
        <p:spPr>
          <a:xfrm>
            <a:off x="2143142" y="280702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2"/>
                </a:lnTo>
                <a:lnTo>
                  <a:pt x="45096" y="45085"/>
                </a:lnTo>
                <a:lnTo>
                  <a:pt x="36699" y="50744"/>
                </a:lnTo>
                <a:lnTo>
                  <a:pt x="26416" y="52819"/>
                </a:lnTo>
                <a:lnTo>
                  <a:pt x="16137" y="50744"/>
                </a:lnTo>
                <a:lnTo>
                  <a:pt x="7740" y="45085"/>
                </a:lnTo>
                <a:lnTo>
                  <a:pt x="2077" y="36692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5"/>
                </a:lnTo>
                <a:lnTo>
                  <a:pt x="50756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2148026" y="281002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9"/>
                </a:lnTo>
                <a:lnTo>
                  <a:pt x="45083" y="45096"/>
                </a:lnTo>
                <a:lnTo>
                  <a:pt x="36686" y="50756"/>
                </a:lnTo>
                <a:lnTo>
                  <a:pt x="26403" y="52832"/>
                </a:lnTo>
                <a:lnTo>
                  <a:pt x="16127" y="50756"/>
                </a:lnTo>
                <a:lnTo>
                  <a:pt x="7734" y="45096"/>
                </a:lnTo>
                <a:lnTo>
                  <a:pt x="2075" y="36699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" name="object 157"/>
          <p:cNvSpPr/>
          <p:nvPr/>
        </p:nvSpPr>
        <p:spPr>
          <a:xfrm>
            <a:off x="2152528" y="281377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6"/>
                </a:lnTo>
                <a:lnTo>
                  <a:pt x="45083" y="45083"/>
                </a:lnTo>
                <a:lnTo>
                  <a:pt x="36686" y="50743"/>
                </a:lnTo>
                <a:lnTo>
                  <a:pt x="26403" y="52819"/>
                </a:lnTo>
                <a:lnTo>
                  <a:pt x="16127" y="50743"/>
                </a:lnTo>
                <a:lnTo>
                  <a:pt x="7734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2157032" y="2817155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2161153" y="282090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" name="object 160"/>
          <p:cNvSpPr/>
          <p:nvPr/>
        </p:nvSpPr>
        <p:spPr>
          <a:xfrm>
            <a:off x="2165284" y="282352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2169033" y="2826905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" name="object 162"/>
          <p:cNvSpPr/>
          <p:nvPr/>
        </p:nvSpPr>
        <p:spPr>
          <a:xfrm>
            <a:off x="2172782" y="282915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5" y="36694"/>
                </a:lnTo>
                <a:lnTo>
                  <a:pt x="45089" y="45091"/>
                </a:lnTo>
                <a:lnTo>
                  <a:pt x="36697" y="50754"/>
                </a:lnTo>
                <a:lnTo>
                  <a:pt x="26416" y="52832"/>
                </a:lnTo>
                <a:lnTo>
                  <a:pt x="16137" y="50754"/>
                </a:lnTo>
                <a:lnTo>
                  <a:pt x="7740" y="45091"/>
                </a:lnTo>
                <a:lnTo>
                  <a:pt x="2077" y="36694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7" y="2075"/>
                </a:lnTo>
                <a:lnTo>
                  <a:pt x="45089" y="7735"/>
                </a:lnTo>
                <a:lnTo>
                  <a:pt x="50745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2176541" y="283178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" name="object 164"/>
          <p:cNvSpPr/>
          <p:nvPr/>
        </p:nvSpPr>
        <p:spPr>
          <a:xfrm>
            <a:off x="2179917" y="283441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" name="object 165"/>
          <p:cNvSpPr/>
          <p:nvPr/>
        </p:nvSpPr>
        <p:spPr>
          <a:xfrm>
            <a:off x="2183286" y="283591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2"/>
                </a:lnTo>
                <a:lnTo>
                  <a:pt x="45096" y="45085"/>
                </a:lnTo>
                <a:lnTo>
                  <a:pt x="36699" y="50744"/>
                </a:lnTo>
                <a:lnTo>
                  <a:pt x="26416" y="52819"/>
                </a:lnTo>
                <a:lnTo>
                  <a:pt x="16137" y="50744"/>
                </a:lnTo>
                <a:lnTo>
                  <a:pt x="7740" y="45085"/>
                </a:lnTo>
                <a:lnTo>
                  <a:pt x="2077" y="36692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5"/>
                </a:lnTo>
                <a:lnTo>
                  <a:pt x="50756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" name="object 166"/>
          <p:cNvSpPr/>
          <p:nvPr/>
        </p:nvSpPr>
        <p:spPr>
          <a:xfrm>
            <a:off x="2186663" y="283928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4"/>
                </a:lnTo>
                <a:lnTo>
                  <a:pt x="45091" y="45091"/>
                </a:lnTo>
                <a:lnTo>
                  <a:pt x="36694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" name="object 167"/>
          <p:cNvSpPr/>
          <p:nvPr/>
        </p:nvSpPr>
        <p:spPr>
          <a:xfrm>
            <a:off x="2190040" y="284229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6" y="36686"/>
                </a:lnTo>
                <a:lnTo>
                  <a:pt x="45096" y="45083"/>
                </a:lnTo>
                <a:lnTo>
                  <a:pt x="36699" y="50743"/>
                </a:lnTo>
                <a:lnTo>
                  <a:pt x="26416" y="52819"/>
                </a:lnTo>
                <a:lnTo>
                  <a:pt x="16137" y="50743"/>
                </a:lnTo>
                <a:lnTo>
                  <a:pt x="7740" y="45083"/>
                </a:lnTo>
                <a:lnTo>
                  <a:pt x="2077" y="36686"/>
                </a:lnTo>
                <a:lnTo>
                  <a:pt x="0" y="26403"/>
                </a:lnTo>
                <a:lnTo>
                  <a:pt x="2077" y="16127"/>
                </a:lnTo>
                <a:lnTo>
                  <a:pt x="7740" y="7734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4"/>
                </a:lnTo>
                <a:lnTo>
                  <a:pt x="50756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" name="object 168"/>
          <p:cNvSpPr/>
          <p:nvPr/>
        </p:nvSpPr>
        <p:spPr>
          <a:xfrm>
            <a:off x="2193045" y="284416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9"/>
                </a:lnTo>
                <a:lnTo>
                  <a:pt x="45085" y="45096"/>
                </a:lnTo>
                <a:lnTo>
                  <a:pt x="36692" y="50756"/>
                </a:lnTo>
                <a:lnTo>
                  <a:pt x="26416" y="52832"/>
                </a:lnTo>
                <a:lnTo>
                  <a:pt x="16132" y="50756"/>
                </a:lnTo>
                <a:lnTo>
                  <a:pt x="7735" y="45096"/>
                </a:lnTo>
                <a:lnTo>
                  <a:pt x="2075" y="36699"/>
                </a:lnTo>
                <a:lnTo>
                  <a:pt x="0" y="26416"/>
                </a:lnTo>
                <a:lnTo>
                  <a:pt x="2075" y="16137"/>
                </a:lnTo>
                <a:lnTo>
                  <a:pt x="7735" y="7740"/>
                </a:lnTo>
                <a:lnTo>
                  <a:pt x="16132" y="2077"/>
                </a:lnTo>
                <a:lnTo>
                  <a:pt x="26416" y="0"/>
                </a:lnTo>
                <a:lnTo>
                  <a:pt x="36692" y="2077"/>
                </a:lnTo>
                <a:lnTo>
                  <a:pt x="45085" y="7740"/>
                </a:lnTo>
                <a:lnTo>
                  <a:pt x="50744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2196041" y="284641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4"/>
                </a:lnTo>
                <a:lnTo>
                  <a:pt x="45096" y="45091"/>
                </a:lnTo>
                <a:lnTo>
                  <a:pt x="36699" y="50754"/>
                </a:lnTo>
                <a:lnTo>
                  <a:pt x="26416" y="52832"/>
                </a:lnTo>
                <a:lnTo>
                  <a:pt x="16137" y="50754"/>
                </a:lnTo>
                <a:lnTo>
                  <a:pt x="7740" y="45091"/>
                </a:lnTo>
                <a:lnTo>
                  <a:pt x="2077" y="36694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5"/>
                </a:lnTo>
                <a:lnTo>
                  <a:pt x="50756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2199045" y="2848665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4"/>
                </a:lnTo>
                <a:lnTo>
                  <a:pt x="45091" y="45091"/>
                </a:lnTo>
                <a:lnTo>
                  <a:pt x="36694" y="50754"/>
                </a:lnTo>
                <a:lnTo>
                  <a:pt x="26416" y="52832"/>
                </a:lnTo>
                <a:lnTo>
                  <a:pt x="16137" y="50754"/>
                </a:lnTo>
                <a:lnTo>
                  <a:pt x="7740" y="45091"/>
                </a:lnTo>
                <a:lnTo>
                  <a:pt x="2077" y="36694"/>
                </a:lnTo>
                <a:lnTo>
                  <a:pt x="0" y="26416"/>
                </a:lnTo>
                <a:lnTo>
                  <a:pt x="2077" y="16137"/>
                </a:lnTo>
                <a:lnTo>
                  <a:pt x="7740" y="7740"/>
                </a:lnTo>
                <a:lnTo>
                  <a:pt x="16137" y="2077"/>
                </a:lnTo>
                <a:lnTo>
                  <a:pt x="26416" y="0"/>
                </a:lnTo>
                <a:lnTo>
                  <a:pt x="36694" y="2077"/>
                </a:lnTo>
                <a:lnTo>
                  <a:pt x="45091" y="7740"/>
                </a:lnTo>
                <a:lnTo>
                  <a:pt x="50754" y="16137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" name="object 171"/>
          <p:cNvSpPr/>
          <p:nvPr/>
        </p:nvSpPr>
        <p:spPr>
          <a:xfrm>
            <a:off x="2201669" y="285054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6" y="36686"/>
                </a:lnTo>
                <a:lnTo>
                  <a:pt x="45096" y="45083"/>
                </a:lnTo>
                <a:lnTo>
                  <a:pt x="36699" y="50743"/>
                </a:lnTo>
                <a:lnTo>
                  <a:pt x="26416" y="52819"/>
                </a:lnTo>
                <a:lnTo>
                  <a:pt x="16137" y="50743"/>
                </a:lnTo>
                <a:lnTo>
                  <a:pt x="7740" y="45083"/>
                </a:lnTo>
                <a:lnTo>
                  <a:pt x="2077" y="36686"/>
                </a:lnTo>
                <a:lnTo>
                  <a:pt x="0" y="26403"/>
                </a:lnTo>
                <a:lnTo>
                  <a:pt x="2077" y="16127"/>
                </a:lnTo>
                <a:lnTo>
                  <a:pt x="7740" y="7734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4"/>
                </a:lnTo>
                <a:lnTo>
                  <a:pt x="50756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" name="object 172"/>
          <p:cNvSpPr/>
          <p:nvPr/>
        </p:nvSpPr>
        <p:spPr>
          <a:xfrm>
            <a:off x="2204674" y="2852423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" name="object 173"/>
          <p:cNvSpPr/>
          <p:nvPr/>
        </p:nvSpPr>
        <p:spPr>
          <a:xfrm>
            <a:off x="2207297" y="285279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2"/>
                </a:lnTo>
                <a:lnTo>
                  <a:pt x="45096" y="45085"/>
                </a:lnTo>
                <a:lnTo>
                  <a:pt x="36699" y="50744"/>
                </a:lnTo>
                <a:lnTo>
                  <a:pt x="26416" y="52819"/>
                </a:lnTo>
                <a:lnTo>
                  <a:pt x="16137" y="50744"/>
                </a:lnTo>
                <a:lnTo>
                  <a:pt x="7740" y="45085"/>
                </a:lnTo>
                <a:lnTo>
                  <a:pt x="2077" y="36692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5"/>
                </a:lnTo>
                <a:lnTo>
                  <a:pt x="50756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" name="object 174"/>
          <p:cNvSpPr/>
          <p:nvPr/>
        </p:nvSpPr>
        <p:spPr>
          <a:xfrm>
            <a:off x="2209930" y="285504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6"/>
                </a:lnTo>
                <a:lnTo>
                  <a:pt x="45083" y="45083"/>
                </a:lnTo>
                <a:lnTo>
                  <a:pt x="36686" y="50743"/>
                </a:lnTo>
                <a:lnTo>
                  <a:pt x="26403" y="52819"/>
                </a:lnTo>
                <a:lnTo>
                  <a:pt x="16127" y="50743"/>
                </a:lnTo>
                <a:lnTo>
                  <a:pt x="7734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" name="object 175"/>
          <p:cNvSpPr/>
          <p:nvPr/>
        </p:nvSpPr>
        <p:spPr>
          <a:xfrm>
            <a:off x="2212554" y="285729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" name="object 176"/>
          <p:cNvSpPr/>
          <p:nvPr/>
        </p:nvSpPr>
        <p:spPr>
          <a:xfrm>
            <a:off x="2215177" y="285842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" name="object 177"/>
          <p:cNvSpPr/>
          <p:nvPr/>
        </p:nvSpPr>
        <p:spPr>
          <a:xfrm>
            <a:off x="2217429" y="285992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7" y="50744"/>
                </a:lnTo>
                <a:lnTo>
                  <a:pt x="7740" y="45085"/>
                </a:lnTo>
                <a:lnTo>
                  <a:pt x="2077" y="36692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" name="object 178"/>
          <p:cNvSpPr/>
          <p:nvPr/>
        </p:nvSpPr>
        <p:spPr>
          <a:xfrm>
            <a:off x="2219680" y="286254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2222312" y="2864425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2224555" y="2865923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4"/>
                </a:lnTo>
                <a:lnTo>
                  <a:pt x="45096" y="45091"/>
                </a:lnTo>
                <a:lnTo>
                  <a:pt x="36699" y="50754"/>
                </a:lnTo>
                <a:lnTo>
                  <a:pt x="26416" y="52832"/>
                </a:lnTo>
                <a:lnTo>
                  <a:pt x="16137" y="50754"/>
                </a:lnTo>
                <a:lnTo>
                  <a:pt x="7740" y="45091"/>
                </a:lnTo>
                <a:lnTo>
                  <a:pt x="2077" y="36694"/>
                </a:lnTo>
                <a:lnTo>
                  <a:pt x="0" y="26416"/>
                </a:lnTo>
                <a:lnTo>
                  <a:pt x="2077" y="16137"/>
                </a:lnTo>
                <a:lnTo>
                  <a:pt x="7740" y="7740"/>
                </a:lnTo>
                <a:lnTo>
                  <a:pt x="16137" y="2077"/>
                </a:lnTo>
                <a:lnTo>
                  <a:pt x="26416" y="0"/>
                </a:lnTo>
                <a:lnTo>
                  <a:pt x="36699" y="2077"/>
                </a:lnTo>
                <a:lnTo>
                  <a:pt x="45096" y="7740"/>
                </a:lnTo>
                <a:lnTo>
                  <a:pt x="50756" y="16137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" name="object 181"/>
          <p:cNvSpPr/>
          <p:nvPr/>
        </p:nvSpPr>
        <p:spPr>
          <a:xfrm>
            <a:off x="2226815" y="286704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" name="object 182"/>
          <p:cNvSpPr/>
          <p:nvPr/>
        </p:nvSpPr>
        <p:spPr>
          <a:xfrm>
            <a:off x="2228685" y="286892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2230937" y="287117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2233188" y="2874175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9"/>
                </a:lnTo>
                <a:lnTo>
                  <a:pt x="45085" y="45096"/>
                </a:lnTo>
                <a:lnTo>
                  <a:pt x="36692" y="50756"/>
                </a:lnTo>
                <a:lnTo>
                  <a:pt x="26416" y="52832"/>
                </a:lnTo>
                <a:lnTo>
                  <a:pt x="16132" y="50756"/>
                </a:lnTo>
                <a:lnTo>
                  <a:pt x="7735" y="45096"/>
                </a:lnTo>
                <a:lnTo>
                  <a:pt x="2075" y="36699"/>
                </a:lnTo>
                <a:lnTo>
                  <a:pt x="0" y="26416"/>
                </a:lnTo>
                <a:lnTo>
                  <a:pt x="2075" y="16137"/>
                </a:lnTo>
                <a:lnTo>
                  <a:pt x="7735" y="7740"/>
                </a:lnTo>
                <a:lnTo>
                  <a:pt x="16132" y="2077"/>
                </a:lnTo>
                <a:lnTo>
                  <a:pt x="26416" y="0"/>
                </a:lnTo>
                <a:lnTo>
                  <a:pt x="36692" y="2077"/>
                </a:lnTo>
                <a:lnTo>
                  <a:pt x="45085" y="7740"/>
                </a:lnTo>
                <a:lnTo>
                  <a:pt x="50744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" name="object 185"/>
          <p:cNvSpPr/>
          <p:nvPr/>
        </p:nvSpPr>
        <p:spPr>
          <a:xfrm>
            <a:off x="2235067" y="287605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" name="object 186"/>
          <p:cNvSpPr/>
          <p:nvPr/>
        </p:nvSpPr>
        <p:spPr>
          <a:xfrm>
            <a:off x="2237310" y="287867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4"/>
                </a:lnTo>
                <a:lnTo>
                  <a:pt x="45096" y="45091"/>
                </a:lnTo>
                <a:lnTo>
                  <a:pt x="36699" y="50754"/>
                </a:lnTo>
                <a:lnTo>
                  <a:pt x="26416" y="52832"/>
                </a:lnTo>
                <a:lnTo>
                  <a:pt x="16137" y="50754"/>
                </a:lnTo>
                <a:lnTo>
                  <a:pt x="7740" y="45091"/>
                </a:lnTo>
                <a:lnTo>
                  <a:pt x="2077" y="36694"/>
                </a:lnTo>
                <a:lnTo>
                  <a:pt x="0" y="26416"/>
                </a:lnTo>
                <a:lnTo>
                  <a:pt x="2077" y="16137"/>
                </a:lnTo>
                <a:lnTo>
                  <a:pt x="7740" y="7740"/>
                </a:lnTo>
                <a:lnTo>
                  <a:pt x="16137" y="2077"/>
                </a:lnTo>
                <a:lnTo>
                  <a:pt x="26416" y="0"/>
                </a:lnTo>
                <a:lnTo>
                  <a:pt x="36699" y="2077"/>
                </a:lnTo>
                <a:lnTo>
                  <a:pt x="45096" y="7740"/>
                </a:lnTo>
                <a:lnTo>
                  <a:pt x="50756" y="16137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" name="object 187"/>
          <p:cNvSpPr/>
          <p:nvPr/>
        </p:nvSpPr>
        <p:spPr>
          <a:xfrm>
            <a:off x="2239189" y="288055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" name="object 188"/>
          <p:cNvSpPr/>
          <p:nvPr/>
        </p:nvSpPr>
        <p:spPr>
          <a:xfrm>
            <a:off x="2241068" y="2881301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9"/>
                </a:lnTo>
                <a:lnTo>
                  <a:pt x="45083" y="45096"/>
                </a:lnTo>
                <a:lnTo>
                  <a:pt x="36686" y="50756"/>
                </a:lnTo>
                <a:lnTo>
                  <a:pt x="26403" y="52832"/>
                </a:lnTo>
                <a:lnTo>
                  <a:pt x="16127" y="50756"/>
                </a:lnTo>
                <a:lnTo>
                  <a:pt x="7734" y="45096"/>
                </a:lnTo>
                <a:lnTo>
                  <a:pt x="2075" y="36699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" name="object 189"/>
          <p:cNvSpPr/>
          <p:nvPr/>
        </p:nvSpPr>
        <p:spPr>
          <a:xfrm>
            <a:off x="2242938" y="288205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4"/>
                </a:lnTo>
                <a:lnTo>
                  <a:pt x="45096" y="45091"/>
                </a:lnTo>
                <a:lnTo>
                  <a:pt x="36699" y="50754"/>
                </a:lnTo>
                <a:lnTo>
                  <a:pt x="26416" y="52832"/>
                </a:lnTo>
                <a:lnTo>
                  <a:pt x="16137" y="50754"/>
                </a:lnTo>
                <a:lnTo>
                  <a:pt x="7740" y="45091"/>
                </a:lnTo>
                <a:lnTo>
                  <a:pt x="2077" y="36694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5"/>
                </a:lnTo>
                <a:lnTo>
                  <a:pt x="50756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" name="object 190"/>
          <p:cNvSpPr/>
          <p:nvPr/>
        </p:nvSpPr>
        <p:spPr>
          <a:xfrm>
            <a:off x="2244817" y="288468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" name="object 191"/>
          <p:cNvSpPr/>
          <p:nvPr/>
        </p:nvSpPr>
        <p:spPr>
          <a:xfrm>
            <a:off x="2246696" y="288468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6"/>
                </a:lnTo>
                <a:lnTo>
                  <a:pt x="45083" y="45083"/>
                </a:lnTo>
                <a:lnTo>
                  <a:pt x="36686" y="50743"/>
                </a:lnTo>
                <a:lnTo>
                  <a:pt x="26403" y="52819"/>
                </a:lnTo>
                <a:lnTo>
                  <a:pt x="16127" y="50743"/>
                </a:lnTo>
                <a:lnTo>
                  <a:pt x="7734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" name="object 192"/>
          <p:cNvSpPr/>
          <p:nvPr/>
        </p:nvSpPr>
        <p:spPr>
          <a:xfrm>
            <a:off x="2248567" y="288843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2"/>
                </a:lnTo>
                <a:lnTo>
                  <a:pt x="45096" y="45085"/>
                </a:lnTo>
                <a:lnTo>
                  <a:pt x="36699" y="50744"/>
                </a:lnTo>
                <a:lnTo>
                  <a:pt x="26416" y="52819"/>
                </a:lnTo>
                <a:lnTo>
                  <a:pt x="16137" y="50744"/>
                </a:lnTo>
                <a:lnTo>
                  <a:pt x="7740" y="45085"/>
                </a:lnTo>
                <a:lnTo>
                  <a:pt x="2077" y="36692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5"/>
                </a:lnTo>
                <a:lnTo>
                  <a:pt x="50756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" name="object 193"/>
          <p:cNvSpPr/>
          <p:nvPr/>
        </p:nvSpPr>
        <p:spPr>
          <a:xfrm>
            <a:off x="2250446" y="2891433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9"/>
                </a:lnTo>
                <a:lnTo>
                  <a:pt x="45085" y="45096"/>
                </a:lnTo>
                <a:lnTo>
                  <a:pt x="36692" y="50756"/>
                </a:lnTo>
                <a:lnTo>
                  <a:pt x="26416" y="52832"/>
                </a:lnTo>
                <a:lnTo>
                  <a:pt x="16132" y="50756"/>
                </a:lnTo>
                <a:lnTo>
                  <a:pt x="7735" y="45096"/>
                </a:lnTo>
                <a:lnTo>
                  <a:pt x="2075" y="36699"/>
                </a:lnTo>
                <a:lnTo>
                  <a:pt x="0" y="26416"/>
                </a:lnTo>
                <a:lnTo>
                  <a:pt x="2075" y="16137"/>
                </a:lnTo>
                <a:lnTo>
                  <a:pt x="7735" y="7740"/>
                </a:lnTo>
                <a:lnTo>
                  <a:pt x="16132" y="2077"/>
                </a:lnTo>
                <a:lnTo>
                  <a:pt x="26416" y="0"/>
                </a:lnTo>
                <a:lnTo>
                  <a:pt x="36692" y="2077"/>
                </a:lnTo>
                <a:lnTo>
                  <a:pt x="45085" y="7740"/>
                </a:lnTo>
                <a:lnTo>
                  <a:pt x="50744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" name="object 194"/>
          <p:cNvSpPr/>
          <p:nvPr/>
        </p:nvSpPr>
        <p:spPr>
          <a:xfrm>
            <a:off x="2251944" y="289369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7" y="50743"/>
                </a:lnTo>
                <a:lnTo>
                  <a:pt x="7740" y="45083"/>
                </a:lnTo>
                <a:lnTo>
                  <a:pt x="2077" y="36686"/>
                </a:lnTo>
                <a:lnTo>
                  <a:pt x="0" y="26403"/>
                </a:lnTo>
                <a:lnTo>
                  <a:pt x="2077" y="16127"/>
                </a:lnTo>
                <a:lnTo>
                  <a:pt x="7740" y="7734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" name="object 195"/>
          <p:cNvSpPr/>
          <p:nvPr/>
        </p:nvSpPr>
        <p:spPr>
          <a:xfrm>
            <a:off x="2253823" y="289593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4"/>
                </a:lnTo>
                <a:lnTo>
                  <a:pt x="45085" y="45091"/>
                </a:lnTo>
                <a:lnTo>
                  <a:pt x="36692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5" y="7740"/>
                </a:lnTo>
                <a:lnTo>
                  <a:pt x="16132" y="2077"/>
                </a:lnTo>
                <a:lnTo>
                  <a:pt x="26416" y="0"/>
                </a:lnTo>
                <a:lnTo>
                  <a:pt x="36692" y="2077"/>
                </a:lnTo>
                <a:lnTo>
                  <a:pt x="45085" y="7740"/>
                </a:lnTo>
                <a:lnTo>
                  <a:pt x="50744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" name="object 196"/>
          <p:cNvSpPr/>
          <p:nvPr/>
        </p:nvSpPr>
        <p:spPr>
          <a:xfrm>
            <a:off x="2255321" y="289631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" name="object 197"/>
          <p:cNvSpPr/>
          <p:nvPr/>
        </p:nvSpPr>
        <p:spPr>
          <a:xfrm>
            <a:off x="2257200" y="289744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" name="object 198"/>
          <p:cNvSpPr/>
          <p:nvPr/>
        </p:nvSpPr>
        <p:spPr>
          <a:xfrm>
            <a:off x="2258698" y="2899693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2260196" y="290156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4"/>
                </a:lnTo>
                <a:lnTo>
                  <a:pt x="45096" y="45091"/>
                </a:lnTo>
                <a:lnTo>
                  <a:pt x="36699" y="50754"/>
                </a:lnTo>
                <a:lnTo>
                  <a:pt x="26416" y="52832"/>
                </a:lnTo>
                <a:lnTo>
                  <a:pt x="16137" y="50754"/>
                </a:lnTo>
                <a:lnTo>
                  <a:pt x="7740" y="45091"/>
                </a:lnTo>
                <a:lnTo>
                  <a:pt x="2077" y="36694"/>
                </a:lnTo>
                <a:lnTo>
                  <a:pt x="0" y="26416"/>
                </a:lnTo>
                <a:lnTo>
                  <a:pt x="2077" y="16137"/>
                </a:lnTo>
                <a:lnTo>
                  <a:pt x="7740" y="7740"/>
                </a:lnTo>
                <a:lnTo>
                  <a:pt x="16137" y="2077"/>
                </a:lnTo>
                <a:lnTo>
                  <a:pt x="26416" y="0"/>
                </a:lnTo>
                <a:lnTo>
                  <a:pt x="36699" y="2077"/>
                </a:lnTo>
                <a:lnTo>
                  <a:pt x="45096" y="7740"/>
                </a:lnTo>
                <a:lnTo>
                  <a:pt x="50756" y="16137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/>
          <p:cNvSpPr/>
          <p:nvPr/>
        </p:nvSpPr>
        <p:spPr>
          <a:xfrm>
            <a:off x="2262075" y="290456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/>
          <p:cNvSpPr/>
          <p:nvPr/>
        </p:nvSpPr>
        <p:spPr>
          <a:xfrm>
            <a:off x="2263573" y="290719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4"/>
                </a:lnTo>
                <a:lnTo>
                  <a:pt x="45091" y="45091"/>
                </a:lnTo>
                <a:lnTo>
                  <a:pt x="36694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5" y="7740"/>
                </a:lnTo>
                <a:lnTo>
                  <a:pt x="16132" y="2077"/>
                </a:lnTo>
                <a:lnTo>
                  <a:pt x="26416" y="0"/>
                </a:lnTo>
                <a:lnTo>
                  <a:pt x="36694" y="2077"/>
                </a:lnTo>
                <a:lnTo>
                  <a:pt x="45091" y="7740"/>
                </a:lnTo>
                <a:lnTo>
                  <a:pt x="50754" y="16137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2265080" y="2909071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6"/>
                </a:lnTo>
                <a:lnTo>
                  <a:pt x="45083" y="45083"/>
                </a:lnTo>
                <a:lnTo>
                  <a:pt x="36686" y="50743"/>
                </a:lnTo>
                <a:lnTo>
                  <a:pt x="26403" y="52819"/>
                </a:lnTo>
                <a:lnTo>
                  <a:pt x="16127" y="50743"/>
                </a:lnTo>
                <a:lnTo>
                  <a:pt x="7734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/>
          <p:cNvSpPr/>
          <p:nvPr/>
        </p:nvSpPr>
        <p:spPr>
          <a:xfrm>
            <a:off x="2266577" y="291056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4"/>
                </a:lnTo>
                <a:lnTo>
                  <a:pt x="45091" y="45091"/>
                </a:lnTo>
                <a:lnTo>
                  <a:pt x="36694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/>
          <p:cNvSpPr/>
          <p:nvPr/>
        </p:nvSpPr>
        <p:spPr>
          <a:xfrm>
            <a:off x="2268075" y="291282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/>
          <p:cNvSpPr/>
          <p:nvPr/>
        </p:nvSpPr>
        <p:spPr>
          <a:xfrm>
            <a:off x="2269582" y="2915825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6"/>
                </a:lnTo>
                <a:lnTo>
                  <a:pt x="45083" y="45083"/>
                </a:lnTo>
                <a:lnTo>
                  <a:pt x="36686" y="50743"/>
                </a:lnTo>
                <a:lnTo>
                  <a:pt x="26403" y="52819"/>
                </a:lnTo>
                <a:lnTo>
                  <a:pt x="16127" y="50743"/>
                </a:lnTo>
                <a:lnTo>
                  <a:pt x="7734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2271080" y="291844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2272206" y="2921073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/>
          <p:cNvSpPr/>
          <p:nvPr/>
        </p:nvSpPr>
        <p:spPr>
          <a:xfrm>
            <a:off x="2273704" y="292295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/>
          <p:cNvSpPr/>
          <p:nvPr/>
        </p:nvSpPr>
        <p:spPr>
          <a:xfrm>
            <a:off x="2275211" y="292332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/>
          <p:cNvSpPr/>
          <p:nvPr/>
        </p:nvSpPr>
        <p:spPr>
          <a:xfrm>
            <a:off x="2276709" y="292407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/>
          <p:cNvSpPr/>
          <p:nvPr/>
        </p:nvSpPr>
        <p:spPr>
          <a:xfrm>
            <a:off x="2277834" y="2928953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/>
          <p:cNvSpPr/>
          <p:nvPr/>
        </p:nvSpPr>
        <p:spPr>
          <a:xfrm>
            <a:off x="2279332" y="293007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/>
          <p:cNvSpPr/>
          <p:nvPr/>
        </p:nvSpPr>
        <p:spPr>
          <a:xfrm>
            <a:off x="2280458" y="293157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4"/>
                </a:lnTo>
                <a:lnTo>
                  <a:pt x="45091" y="45091"/>
                </a:lnTo>
                <a:lnTo>
                  <a:pt x="36694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5" y="7740"/>
                </a:lnTo>
                <a:lnTo>
                  <a:pt x="16132" y="2077"/>
                </a:lnTo>
                <a:lnTo>
                  <a:pt x="26416" y="0"/>
                </a:lnTo>
                <a:lnTo>
                  <a:pt x="36694" y="2077"/>
                </a:lnTo>
                <a:lnTo>
                  <a:pt x="45091" y="7740"/>
                </a:lnTo>
                <a:lnTo>
                  <a:pt x="50754" y="16137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/>
          <p:cNvSpPr/>
          <p:nvPr/>
        </p:nvSpPr>
        <p:spPr>
          <a:xfrm>
            <a:off x="2281957" y="293233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7" y="50744"/>
                </a:lnTo>
                <a:lnTo>
                  <a:pt x="7740" y="45085"/>
                </a:lnTo>
                <a:lnTo>
                  <a:pt x="2077" y="36692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/>
          <p:cNvSpPr/>
          <p:nvPr/>
        </p:nvSpPr>
        <p:spPr>
          <a:xfrm>
            <a:off x="2283082" y="293420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7" y="50744"/>
                </a:lnTo>
                <a:lnTo>
                  <a:pt x="7740" y="45085"/>
                </a:lnTo>
                <a:lnTo>
                  <a:pt x="2077" y="36692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/>
          <p:cNvSpPr/>
          <p:nvPr/>
        </p:nvSpPr>
        <p:spPr>
          <a:xfrm>
            <a:off x="2284588" y="293570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/>
          <p:cNvSpPr/>
          <p:nvPr/>
        </p:nvSpPr>
        <p:spPr>
          <a:xfrm>
            <a:off x="2285714" y="293795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/>
          <p:cNvSpPr/>
          <p:nvPr/>
        </p:nvSpPr>
        <p:spPr>
          <a:xfrm>
            <a:off x="2288338" y="293945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/>
          <p:cNvSpPr/>
          <p:nvPr/>
        </p:nvSpPr>
        <p:spPr>
          <a:xfrm>
            <a:off x="2289463" y="294096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/>
          <p:cNvSpPr/>
          <p:nvPr/>
        </p:nvSpPr>
        <p:spPr>
          <a:xfrm>
            <a:off x="2290589" y="294170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/>
          <p:cNvSpPr/>
          <p:nvPr/>
        </p:nvSpPr>
        <p:spPr>
          <a:xfrm>
            <a:off x="2291715" y="294321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/>
          <p:cNvSpPr/>
          <p:nvPr/>
        </p:nvSpPr>
        <p:spPr>
          <a:xfrm>
            <a:off x="2293966" y="294471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/>
          <p:cNvSpPr/>
          <p:nvPr/>
        </p:nvSpPr>
        <p:spPr>
          <a:xfrm>
            <a:off x="2295092" y="294733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/>
          <p:cNvSpPr/>
          <p:nvPr/>
        </p:nvSpPr>
        <p:spPr>
          <a:xfrm>
            <a:off x="2296217" y="294808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6"/>
                </a:lnTo>
                <a:lnTo>
                  <a:pt x="45083" y="45083"/>
                </a:lnTo>
                <a:lnTo>
                  <a:pt x="36686" y="50743"/>
                </a:lnTo>
                <a:lnTo>
                  <a:pt x="26403" y="52819"/>
                </a:lnTo>
                <a:lnTo>
                  <a:pt x="16127" y="50743"/>
                </a:lnTo>
                <a:lnTo>
                  <a:pt x="7734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/>
          <p:cNvSpPr/>
          <p:nvPr/>
        </p:nvSpPr>
        <p:spPr>
          <a:xfrm>
            <a:off x="2297343" y="295183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4"/>
                </a:lnTo>
                <a:lnTo>
                  <a:pt x="45085" y="45091"/>
                </a:lnTo>
                <a:lnTo>
                  <a:pt x="36692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2298469" y="295296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/>
          <p:cNvSpPr/>
          <p:nvPr/>
        </p:nvSpPr>
        <p:spPr>
          <a:xfrm>
            <a:off x="2300720" y="295371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6"/>
                </a:lnTo>
                <a:lnTo>
                  <a:pt x="45083" y="45083"/>
                </a:lnTo>
                <a:lnTo>
                  <a:pt x="36686" y="50743"/>
                </a:lnTo>
                <a:lnTo>
                  <a:pt x="26403" y="52819"/>
                </a:lnTo>
                <a:lnTo>
                  <a:pt x="16127" y="50743"/>
                </a:lnTo>
                <a:lnTo>
                  <a:pt x="7734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2301846" y="295558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9"/>
                </a:lnTo>
                <a:lnTo>
                  <a:pt x="45083" y="45096"/>
                </a:lnTo>
                <a:lnTo>
                  <a:pt x="36686" y="50756"/>
                </a:lnTo>
                <a:lnTo>
                  <a:pt x="26403" y="52832"/>
                </a:lnTo>
                <a:lnTo>
                  <a:pt x="16127" y="50756"/>
                </a:lnTo>
                <a:lnTo>
                  <a:pt x="7734" y="45096"/>
                </a:lnTo>
                <a:lnTo>
                  <a:pt x="2075" y="36699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2302972" y="295783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4"/>
                </a:lnTo>
                <a:lnTo>
                  <a:pt x="45085" y="45091"/>
                </a:lnTo>
                <a:lnTo>
                  <a:pt x="36692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/>
          <p:cNvSpPr/>
          <p:nvPr/>
        </p:nvSpPr>
        <p:spPr>
          <a:xfrm>
            <a:off x="2304097" y="2958965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2305223" y="296084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/>
          <p:cNvSpPr/>
          <p:nvPr/>
        </p:nvSpPr>
        <p:spPr>
          <a:xfrm>
            <a:off x="2305967" y="296197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7" y="50743"/>
                </a:lnTo>
                <a:lnTo>
                  <a:pt x="7740" y="45083"/>
                </a:lnTo>
                <a:lnTo>
                  <a:pt x="2077" y="36686"/>
                </a:lnTo>
                <a:lnTo>
                  <a:pt x="0" y="26403"/>
                </a:lnTo>
                <a:lnTo>
                  <a:pt x="2077" y="16127"/>
                </a:lnTo>
                <a:lnTo>
                  <a:pt x="7740" y="7734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2308219" y="296534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2308972" y="296797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2310099" y="296909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4"/>
                </a:lnTo>
                <a:lnTo>
                  <a:pt x="45085" y="45091"/>
                </a:lnTo>
                <a:lnTo>
                  <a:pt x="36692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/>
          <p:cNvSpPr/>
          <p:nvPr/>
        </p:nvSpPr>
        <p:spPr>
          <a:xfrm>
            <a:off x="2311224" y="297172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4"/>
                </a:lnTo>
                <a:lnTo>
                  <a:pt x="45085" y="45091"/>
                </a:lnTo>
                <a:lnTo>
                  <a:pt x="36692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5" y="7740"/>
                </a:lnTo>
                <a:lnTo>
                  <a:pt x="16132" y="2077"/>
                </a:lnTo>
                <a:lnTo>
                  <a:pt x="26416" y="0"/>
                </a:lnTo>
                <a:lnTo>
                  <a:pt x="36692" y="2077"/>
                </a:lnTo>
                <a:lnTo>
                  <a:pt x="45085" y="7740"/>
                </a:lnTo>
                <a:lnTo>
                  <a:pt x="50744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/>
          <p:cNvSpPr/>
          <p:nvPr/>
        </p:nvSpPr>
        <p:spPr>
          <a:xfrm>
            <a:off x="2311977" y="2972845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2313094" y="297435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6" y="36686"/>
                </a:lnTo>
                <a:lnTo>
                  <a:pt x="45096" y="45083"/>
                </a:lnTo>
                <a:lnTo>
                  <a:pt x="36699" y="50743"/>
                </a:lnTo>
                <a:lnTo>
                  <a:pt x="26416" y="52819"/>
                </a:lnTo>
                <a:lnTo>
                  <a:pt x="16137" y="50743"/>
                </a:lnTo>
                <a:lnTo>
                  <a:pt x="7740" y="45083"/>
                </a:lnTo>
                <a:lnTo>
                  <a:pt x="2077" y="36686"/>
                </a:lnTo>
                <a:lnTo>
                  <a:pt x="0" y="26403"/>
                </a:lnTo>
                <a:lnTo>
                  <a:pt x="2077" y="16127"/>
                </a:lnTo>
                <a:lnTo>
                  <a:pt x="7740" y="7734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4"/>
                </a:lnTo>
                <a:lnTo>
                  <a:pt x="50756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2313847" y="297697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/>
          <p:cNvSpPr/>
          <p:nvPr/>
        </p:nvSpPr>
        <p:spPr>
          <a:xfrm>
            <a:off x="2314973" y="2979981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/>
          <p:cNvSpPr/>
          <p:nvPr/>
        </p:nvSpPr>
        <p:spPr>
          <a:xfrm>
            <a:off x="2315726" y="298297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4"/>
                </a:lnTo>
                <a:lnTo>
                  <a:pt x="45085" y="45091"/>
                </a:lnTo>
                <a:lnTo>
                  <a:pt x="36692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5" y="7740"/>
                </a:lnTo>
                <a:lnTo>
                  <a:pt x="16132" y="2077"/>
                </a:lnTo>
                <a:lnTo>
                  <a:pt x="26416" y="0"/>
                </a:lnTo>
                <a:lnTo>
                  <a:pt x="36692" y="2077"/>
                </a:lnTo>
                <a:lnTo>
                  <a:pt x="45085" y="7740"/>
                </a:lnTo>
                <a:lnTo>
                  <a:pt x="50744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/>
          <p:cNvSpPr/>
          <p:nvPr/>
        </p:nvSpPr>
        <p:spPr>
          <a:xfrm>
            <a:off x="2318723" y="298635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4"/>
                </a:lnTo>
                <a:lnTo>
                  <a:pt x="45096" y="45091"/>
                </a:lnTo>
                <a:lnTo>
                  <a:pt x="36699" y="50754"/>
                </a:lnTo>
                <a:lnTo>
                  <a:pt x="26416" y="52832"/>
                </a:lnTo>
                <a:lnTo>
                  <a:pt x="16137" y="50754"/>
                </a:lnTo>
                <a:lnTo>
                  <a:pt x="7740" y="45091"/>
                </a:lnTo>
                <a:lnTo>
                  <a:pt x="2077" y="36694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5"/>
                </a:lnTo>
                <a:lnTo>
                  <a:pt x="50756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/>
          <p:cNvSpPr/>
          <p:nvPr/>
        </p:nvSpPr>
        <p:spPr>
          <a:xfrm>
            <a:off x="2319476" y="298786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/>
          <p:cNvSpPr/>
          <p:nvPr/>
        </p:nvSpPr>
        <p:spPr>
          <a:xfrm>
            <a:off x="2320601" y="2989731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/>
          <p:cNvSpPr/>
          <p:nvPr/>
        </p:nvSpPr>
        <p:spPr>
          <a:xfrm>
            <a:off x="2323979" y="299161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/>
          <p:cNvSpPr/>
          <p:nvPr/>
        </p:nvSpPr>
        <p:spPr>
          <a:xfrm>
            <a:off x="2324732" y="299348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1"/>
                </a:lnTo>
                <a:lnTo>
                  <a:pt x="45083" y="45078"/>
                </a:lnTo>
                <a:lnTo>
                  <a:pt x="36686" y="50742"/>
                </a:lnTo>
                <a:lnTo>
                  <a:pt x="26403" y="52819"/>
                </a:lnTo>
                <a:lnTo>
                  <a:pt x="16127" y="50742"/>
                </a:lnTo>
                <a:lnTo>
                  <a:pt x="7734" y="45078"/>
                </a:lnTo>
                <a:lnTo>
                  <a:pt x="2075" y="36681"/>
                </a:lnTo>
                <a:lnTo>
                  <a:pt x="0" y="26403"/>
                </a:lnTo>
                <a:lnTo>
                  <a:pt x="2075" y="16121"/>
                </a:lnTo>
                <a:lnTo>
                  <a:pt x="7734" y="7729"/>
                </a:lnTo>
                <a:lnTo>
                  <a:pt x="16127" y="2073"/>
                </a:lnTo>
                <a:lnTo>
                  <a:pt x="26403" y="0"/>
                </a:lnTo>
                <a:lnTo>
                  <a:pt x="36686" y="2073"/>
                </a:lnTo>
                <a:lnTo>
                  <a:pt x="45083" y="7729"/>
                </a:lnTo>
                <a:lnTo>
                  <a:pt x="50743" y="16121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/>
          <p:cNvSpPr/>
          <p:nvPr/>
        </p:nvSpPr>
        <p:spPr>
          <a:xfrm>
            <a:off x="2325857" y="299535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/>
          <p:cNvSpPr/>
          <p:nvPr/>
        </p:nvSpPr>
        <p:spPr>
          <a:xfrm>
            <a:off x="2328109" y="299723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6"/>
                </a:lnTo>
                <a:lnTo>
                  <a:pt x="45083" y="45083"/>
                </a:lnTo>
                <a:lnTo>
                  <a:pt x="36686" y="50743"/>
                </a:lnTo>
                <a:lnTo>
                  <a:pt x="26403" y="52819"/>
                </a:lnTo>
                <a:lnTo>
                  <a:pt x="16127" y="50743"/>
                </a:lnTo>
                <a:lnTo>
                  <a:pt x="7734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2328854" y="2999108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4"/>
                </a:lnTo>
                <a:lnTo>
                  <a:pt x="45091" y="45091"/>
                </a:lnTo>
                <a:lnTo>
                  <a:pt x="36694" y="50754"/>
                </a:lnTo>
                <a:lnTo>
                  <a:pt x="26416" y="52832"/>
                </a:lnTo>
                <a:lnTo>
                  <a:pt x="16137" y="50754"/>
                </a:lnTo>
                <a:lnTo>
                  <a:pt x="7740" y="45091"/>
                </a:lnTo>
                <a:lnTo>
                  <a:pt x="2077" y="36694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/>
          <p:cNvSpPr/>
          <p:nvPr/>
        </p:nvSpPr>
        <p:spPr>
          <a:xfrm>
            <a:off x="2329980" y="300136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4"/>
                </a:lnTo>
                <a:lnTo>
                  <a:pt x="45096" y="45091"/>
                </a:lnTo>
                <a:lnTo>
                  <a:pt x="36699" y="50754"/>
                </a:lnTo>
                <a:lnTo>
                  <a:pt x="26416" y="52832"/>
                </a:lnTo>
                <a:lnTo>
                  <a:pt x="16137" y="50754"/>
                </a:lnTo>
                <a:lnTo>
                  <a:pt x="7740" y="45091"/>
                </a:lnTo>
                <a:lnTo>
                  <a:pt x="2077" y="36694"/>
                </a:lnTo>
                <a:lnTo>
                  <a:pt x="0" y="26416"/>
                </a:lnTo>
                <a:lnTo>
                  <a:pt x="2077" y="16137"/>
                </a:lnTo>
                <a:lnTo>
                  <a:pt x="7740" y="7740"/>
                </a:lnTo>
                <a:lnTo>
                  <a:pt x="16137" y="2077"/>
                </a:lnTo>
                <a:lnTo>
                  <a:pt x="26416" y="0"/>
                </a:lnTo>
                <a:lnTo>
                  <a:pt x="36699" y="2077"/>
                </a:lnTo>
                <a:lnTo>
                  <a:pt x="45096" y="7740"/>
                </a:lnTo>
                <a:lnTo>
                  <a:pt x="50756" y="16137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/>
          <p:cNvSpPr/>
          <p:nvPr/>
        </p:nvSpPr>
        <p:spPr>
          <a:xfrm>
            <a:off x="2331478" y="3003611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6" y="36692"/>
                </a:lnTo>
                <a:lnTo>
                  <a:pt x="45096" y="45085"/>
                </a:lnTo>
                <a:lnTo>
                  <a:pt x="36699" y="50744"/>
                </a:lnTo>
                <a:lnTo>
                  <a:pt x="26416" y="52819"/>
                </a:lnTo>
                <a:lnTo>
                  <a:pt x="16137" y="50744"/>
                </a:lnTo>
                <a:lnTo>
                  <a:pt x="7740" y="45085"/>
                </a:lnTo>
                <a:lnTo>
                  <a:pt x="2077" y="36692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5"/>
                </a:lnTo>
                <a:lnTo>
                  <a:pt x="50756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/>
          <p:cNvSpPr/>
          <p:nvPr/>
        </p:nvSpPr>
        <p:spPr>
          <a:xfrm>
            <a:off x="2333737" y="300586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/>
          <p:cNvSpPr/>
          <p:nvPr/>
        </p:nvSpPr>
        <p:spPr>
          <a:xfrm>
            <a:off x="2336361" y="300811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2"/>
                </a:lnTo>
                <a:lnTo>
                  <a:pt x="45083" y="45085"/>
                </a:lnTo>
                <a:lnTo>
                  <a:pt x="36686" y="50744"/>
                </a:lnTo>
                <a:lnTo>
                  <a:pt x="26403" y="52819"/>
                </a:lnTo>
                <a:lnTo>
                  <a:pt x="16127" y="50744"/>
                </a:lnTo>
                <a:lnTo>
                  <a:pt x="7734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4" y="7735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5"/>
                </a:lnTo>
                <a:lnTo>
                  <a:pt x="50743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/>
          <p:cNvSpPr/>
          <p:nvPr/>
        </p:nvSpPr>
        <p:spPr>
          <a:xfrm>
            <a:off x="2339366" y="301074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6"/>
                </a:lnTo>
                <a:lnTo>
                  <a:pt x="45083" y="45083"/>
                </a:lnTo>
                <a:lnTo>
                  <a:pt x="36686" y="50743"/>
                </a:lnTo>
                <a:lnTo>
                  <a:pt x="26403" y="52819"/>
                </a:lnTo>
                <a:lnTo>
                  <a:pt x="16127" y="50743"/>
                </a:lnTo>
                <a:lnTo>
                  <a:pt x="7734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/>
          <p:cNvSpPr/>
          <p:nvPr/>
        </p:nvSpPr>
        <p:spPr>
          <a:xfrm>
            <a:off x="2340864" y="301298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/>
          <p:cNvSpPr/>
          <p:nvPr/>
        </p:nvSpPr>
        <p:spPr>
          <a:xfrm>
            <a:off x="2341609" y="3015994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7" y="50743"/>
                </a:lnTo>
                <a:lnTo>
                  <a:pt x="7740" y="45083"/>
                </a:lnTo>
                <a:lnTo>
                  <a:pt x="2077" y="36686"/>
                </a:lnTo>
                <a:lnTo>
                  <a:pt x="0" y="26403"/>
                </a:lnTo>
                <a:lnTo>
                  <a:pt x="2077" y="16127"/>
                </a:lnTo>
                <a:lnTo>
                  <a:pt x="7740" y="7734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2341989" y="301861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/>
          <p:cNvSpPr/>
          <p:nvPr/>
        </p:nvSpPr>
        <p:spPr>
          <a:xfrm>
            <a:off x="2343488" y="302162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/>
          <p:cNvSpPr/>
          <p:nvPr/>
        </p:nvSpPr>
        <p:spPr>
          <a:xfrm>
            <a:off x="2344232" y="302462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6" y="36681"/>
                </a:lnTo>
                <a:lnTo>
                  <a:pt x="45096" y="45078"/>
                </a:lnTo>
                <a:lnTo>
                  <a:pt x="36699" y="50742"/>
                </a:lnTo>
                <a:lnTo>
                  <a:pt x="26416" y="52819"/>
                </a:lnTo>
                <a:lnTo>
                  <a:pt x="16137" y="50742"/>
                </a:lnTo>
                <a:lnTo>
                  <a:pt x="7740" y="45078"/>
                </a:lnTo>
                <a:lnTo>
                  <a:pt x="2077" y="36681"/>
                </a:lnTo>
                <a:lnTo>
                  <a:pt x="0" y="26403"/>
                </a:lnTo>
                <a:lnTo>
                  <a:pt x="2077" y="16127"/>
                </a:lnTo>
                <a:lnTo>
                  <a:pt x="7740" y="7734"/>
                </a:lnTo>
                <a:lnTo>
                  <a:pt x="16137" y="2075"/>
                </a:lnTo>
                <a:lnTo>
                  <a:pt x="26416" y="0"/>
                </a:lnTo>
                <a:lnTo>
                  <a:pt x="36699" y="2075"/>
                </a:lnTo>
                <a:lnTo>
                  <a:pt x="45096" y="7734"/>
                </a:lnTo>
                <a:lnTo>
                  <a:pt x="50756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/>
          <p:cNvSpPr/>
          <p:nvPr/>
        </p:nvSpPr>
        <p:spPr>
          <a:xfrm>
            <a:off x="2344986" y="303474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4"/>
                </a:lnTo>
                <a:lnTo>
                  <a:pt x="45091" y="45091"/>
                </a:lnTo>
                <a:lnTo>
                  <a:pt x="36694" y="50754"/>
                </a:lnTo>
                <a:lnTo>
                  <a:pt x="26416" y="52832"/>
                </a:lnTo>
                <a:lnTo>
                  <a:pt x="16132" y="50754"/>
                </a:lnTo>
                <a:lnTo>
                  <a:pt x="7735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/>
          <p:cNvSpPr/>
          <p:nvPr/>
        </p:nvSpPr>
        <p:spPr>
          <a:xfrm>
            <a:off x="2345739" y="303887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/>
          <p:cNvSpPr/>
          <p:nvPr/>
        </p:nvSpPr>
        <p:spPr>
          <a:xfrm>
            <a:off x="2358866" y="304301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1"/>
                </a:lnTo>
                <a:lnTo>
                  <a:pt x="45091" y="45078"/>
                </a:lnTo>
                <a:lnTo>
                  <a:pt x="36694" y="50742"/>
                </a:lnTo>
                <a:lnTo>
                  <a:pt x="26416" y="52819"/>
                </a:lnTo>
                <a:lnTo>
                  <a:pt x="16137" y="50742"/>
                </a:lnTo>
                <a:lnTo>
                  <a:pt x="7740" y="45078"/>
                </a:lnTo>
                <a:lnTo>
                  <a:pt x="2077" y="36681"/>
                </a:lnTo>
                <a:lnTo>
                  <a:pt x="0" y="26403"/>
                </a:lnTo>
                <a:lnTo>
                  <a:pt x="2077" y="16127"/>
                </a:lnTo>
                <a:lnTo>
                  <a:pt x="7740" y="7734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/>
          <p:cNvSpPr/>
          <p:nvPr/>
        </p:nvSpPr>
        <p:spPr>
          <a:xfrm>
            <a:off x="2362997" y="3052015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1"/>
                </a:lnTo>
                <a:lnTo>
                  <a:pt x="45085" y="45078"/>
                </a:lnTo>
                <a:lnTo>
                  <a:pt x="36692" y="50742"/>
                </a:lnTo>
                <a:lnTo>
                  <a:pt x="26416" y="52819"/>
                </a:lnTo>
                <a:lnTo>
                  <a:pt x="16132" y="50742"/>
                </a:lnTo>
                <a:lnTo>
                  <a:pt x="7735" y="45078"/>
                </a:lnTo>
                <a:lnTo>
                  <a:pt x="2075" y="36681"/>
                </a:lnTo>
                <a:lnTo>
                  <a:pt x="0" y="26403"/>
                </a:lnTo>
                <a:lnTo>
                  <a:pt x="2075" y="16121"/>
                </a:lnTo>
                <a:lnTo>
                  <a:pt x="7735" y="7729"/>
                </a:lnTo>
                <a:lnTo>
                  <a:pt x="16132" y="2073"/>
                </a:lnTo>
                <a:lnTo>
                  <a:pt x="26416" y="0"/>
                </a:lnTo>
                <a:lnTo>
                  <a:pt x="36692" y="2073"/>
                </a:lnTo>
                <a:lnTo>
                  <a:pt x="45085" y="7729"/>
                </a:lnTo>
                <a:lnTo>
                  <a:pt x="50744" y="16121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/>
          <p:cNvSpPr/>
          <p:nvPr/>
        </p:nvSpPr>
        <p:spPr>
          <a:xfrm>
            <a:off x="2364122" y="3057263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/>
          <p:cNvSpPr/>
          <p:nvPr/>
        </p:nvSpPr>
        <p:spPr>
          <a:xfrm>
            <a:off x="2366002" y="3069273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6"/>
                </a:lnTo>
                <a:lnTo>
                  <a:pt x="45083" y="45083"/>
                </a:lnTo>
                <a:lnTo>
                  <a:pt x="36686" y="50743"/>
                </a:lnTo>
                <a:lnTo>
                  <a:pt x="26403" y="52819"/>
                </a:lnTo>
                <a:lnTo>
                  <a:pt x="16127" y="50743"/>
                </a:lnTo>
                <a:lnTo>
                  <a:pt x="7734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/>
          <p:cNvSpPr/>
          <p:nvPr/>
        </p:nvSpPr>
        <p:spPr>
          <a:xfrm>
            <a:off x="2368253" y="307639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3" y="36686"/>
                </a:lnTo>
                <a:lnTo>
                  <a:pt x="45083" y="45083"/>
                </a:lnTo>
                <a:lnTo>
                  <a:pt x="36686" y="50743"/>
                </a:lnTo>
                <a:lnTo>
                  <a:pt x="26403" y="52819"/>
                </a:lnTo>
                <a:lnTo>
                  <a:pt x="16127" y="50743"/>
                </a:lnTo>
                <a:lnTo>
                  <a:pt x="7734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4" y="7734"/>
                </a:lnTo>
                <a:lnTo>
                  <a:pt x="16127" y="2075"/>
                </a:lnTo>
                <a:lnTo>
                  <a:pt x="26403" y="0"/>
                </a:lnTo>
                <a:lnTo>
                  <a:pt x="36686" y="2075"/>
                </a:lnTo>
                <a:lnTo>
                  <a:pt x="45083" y="7734"/>
                </a:lnTo>
                <a:lnTo>
                  <a:pt x="50743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/>
          <p:cNvSpPr/>
          <p:nvPr/>
        </p:nvSpPr>
        <p:spPr>
          <a:xfrm>
            <a:off x="2369378" y="3084271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3" y="36694"/>
                </a:lnTo>
                <a:lnTo>
                  <a:pt x="45083" y="45091"/>
                </a:lnTo>
                <a:lnTo>
                  <a:pt x="36686" y="50754"/>
                </a:lnTo>
                <a:lnTo>
                  <a:pt x="26403" y="52832"/>
                </a:lnTo>
                <a:lnTo>
                  <a:pt x="16127" y="50754"/>
                </a:lnTo>
                <a:lnTo>
                  <a:pt x="7734" y="45091"/>
                </a:lnTo>
                <a:lnTo>
                  <a:pt x="2075" y="36694"/>
                </a:lnTo>
                <a:lnTo>
                  <a:pt x="0" y="26416"/>
                </a:lnTo>
                <a:lnTo>
                  <a:pt x="2075" y="16137"/>
                </a:lnTo>
                <a:lnTo>
                  <a:pt x="7734" y="7740"/>
                </a:lnTo>
                <a:lnTo>
                  <a:pt x="16127" y="2077"/>
                </a:lnTo>
                <a:lnTo>
                  <a:pt x="26403" y="0"/>
                </a:lnTo>
                <a:lnTo>
                  <a:pt x="36686" y="2077"/>
                </a:lnTo>
                <a:lnTo>
                  <a:pt x="45083" y="7740"/>
                </a:lnTo>
                <a:lnTo>
                  <a:pt x="50743" y="16137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/>
          <p:cNvSpPr/>
          <p:nvPr/>
        </p:nvSpPr>
        <p:spPr>
          <a:xfrm>
            <a:off x="2371249" y="3093657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03"/>
                </a:moveTo>
                <a:lnTo>
                  <a:pt x="50744" y="36686"/>
                </a:lnTo>
                <a:lnTo>
                  <a:pt x="45085" y="45083"/>
                </a:lnTo>
                <a:lnTo>
                  <a:pt x="36692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4"/>
                </a:lnTo>
                <a:lnTo>
                  <a:pt x="50744" y="16127"/>
                </a:lnTo>
                <a:lnTo>
                  <a:pt x="52819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/>
          <p:cNvSpPr/>
          <p:nvPr/>
        </p:nvSpPr>
        <p:spPr>
          <a:xfrm>
            <a:off x="2387381" y="3104533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4"/>
                </a:lnTo>
                <a:lnTo>
                  <a:pt x="45091" y="45091"/>
                </a:lnTo>
                <a:lnTo>
                  <a:pt x="36694" y="50754"/>
                </a:lnTo>
                <a:lnTo>
                  <a:pt x="26416" y="52832"/>
                </a:lnTo>
                <a:lnTo>
                  <a:pt x="16137" y="50754"/>
                </a:lnTo>
                <a:lnTo>
                  <a:pt x="7740" y="45091"/>
                </a:lnTo>
                <a:lnTo>
                  <a:pt x="2077" y="36694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/>
          <p:cNvSpPr/>
          <p:nvPr/>
        </p:nvSpPr>
        <p:spPr>
          <a:xfrm>
            <a:off x="2391883" y="3118041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/>
          <p:cNvSpPr/>
          <p:nvPr/>
        </p:nvSpPr>
        <p:spPr>
          <a:xfrm>
            <a:off x="2405764" y="3135299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16"/>
                </a:moveTo>
                <a:lnTo>
                  <a:pt x="50754" y="36692"/>
                </a:lnTo>
                <a:lnTo>
                  <a:pt x="45091" y="45085"/>
                </a:lnTo>
                <a:lnTo>
                  <a:pt x="36694" y="50744"/>
                </a:lnTo>
                <a:lnTo>
                  <a:pt x="26416" y="52819"/>
                </a:lnTo>
                <a:lnTo>
                  <a:pt x="16137" y="50744"/>
                </a:lnTo>
                <a:lnTo>
                  <a:pt x="7740" y="45085"/>
                </a:lnTo>
                <a:lnTo>
                  <a:pt x="2077" y="36692"/>
                </a:lnTo>
                <a:lnTo>
                  <a:pt x="0" y="26416"/>
                </a:lnTo>
                <a:lnTo>
                  <a:pt x="2077" y="16132"/>
                </a:lnTo>
                <a:lnTo>
                  <a:pt x="7740" y="7735"/>
                </a:lnTo>
                <a:lnTo>
                  <a:pt x="16137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5"/>
                </a:lnTo>
                <a:lnTo>
                  <a:pt x="50754" y="16132"/>
                </a:lnTo>
                <a:lnTo>
                  <a:pt x="52832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/>
          <p:cNvSpPr/>
          <p:nvPr/>
        </p:nvSpPr>
        <p:spPr>
          <a:xfrm>
            <a:off x="2420025" y="3159310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/>
          <p:cNvSpPr/>
          <p:nvPr/>
        </p:nvSpPr>
        <p:spPr>
          <a:xfrm>
            <a:off x="2429775" y="3200952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19" y="26416"/>
                </a:moveTo>
                <a:lnTo>
                  <a:pt x="50744" y="36692"/>
                </a:lnTo>
                <a:lnTo>
                  <a:pt x="45085" y="45085"/>
                </a:lnTo>
                <a:lnTo>
                  <a:pt x="36692" y="50744"/>
                </a:lnTo>
                <a:lnTo>
                  <a:pt x="26416" y="52819"/>
                </a:lnTo>
                <a:lnTo>
                  <a:pt x="16132" y="50744"/>
                </a:lnTo>
                <a:lnTo>
                  <a:pt x="7735" y="45085"/>
                </a:lnTo>
                <a:lnTo>
                  <a:pt x="2075" y="36692"/>
                </a:lnTo>
                <a:lnTo>
                  <a:pt x="0" y="26416"/>
                </a:lnTo>
                <a:lnTo>
                  <a:pt x="2075" y="16132"/>
                </a:lnTo>
                <a:lnTo>
                  <a:pt x="7735" y="7735"/>
                </a:lnTo>
                <a:lnTo>
                  <a:pt x="16132" y="2075"/>
                </a:lnTo>
                <a:lnTo>
                  <a:pt x="26416" y="0"/>
                </a:lnTo>
                <a:lnTo>
                  <a:pt x="36692" y="2075"/>
                </a:lnTo>
                <a:lnTo>
                  <a:pt x="45085" y="7735"/>
                </a:lnTo>
                <a:lnTo>
                  <a:pt x="50744" y="16132"/>
                </a:lnTo>
                <a:lnTo>
                  <a:pt x="52819" y="26416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/>
          <p:cNvSpPr/>
          <p:nvPr/>
        </p:nvSpPr>
        <p:spPr>
          <a:xfrm>
            <a:off x="2264698" y="2902690"/>
            <a:ext cx="183573" cy="261938"/>
          </a:xfrm>
          <a:custGeom>
            <a:avLst/>
            <a:gdLst/>
            <a:ahLst/>
            <a:cxnLst/>
            <a:rect l="l" t="t" r="r" b="b"/>
            <a:pathLst>
              <a:path w="269239" h="384175">
                <a:moveTo>
                  <a:pt x="0" y="0"/>
                </a:moveTo>
                <a:lnTo>
                  <a:pt x="2755" y="3860"/>
                </a:lnTo>
                <a:lnTo>
                  <a:pt x="5511" y="7708"/>
                </a:lnTo>
                <a:lnTo>
                  <a:pt x="7708" y="11557"/>
                </a:lnTo>
                <a:lnTo>
                  <a:pt x="10452" y="14859"/>
                </a:lnTo>
                <a:lnTo>
                  <a:pt x="12661" y="18707"/>
                </a:lnTo>
                <a:lnTo>
                  <a:pt x="15417" y="22009"/>
                </a:lnTo>
                <a:lnTo>
                  <a:pt x="17614" y="25311"/>
                </a:lnTo>
                <a:lnTo>
                  <a:pt x="19812" y="28613"/>
                </a:lnTo>
                <a:lnTo>
                  <a:pt x="22567" y="32473"/>
                </a:lnTo>
                <a:lnTo>
                  <a:pt x="24765" y="35217"/>
                </a:lnTo>
                <a:lnTo>
                  <a:pt x="26962" y="38519"/>
                </a:lnTo>
                <a:lnTo>
                  <a:pt x="29171" y="41821"/>
                </a:lnTo>
                <a:lnTo>
                  <a:pt x="31369" y="45123"/>
                </a:lnTo>
                <a:lnTo>
                  <a:pt x="33566" y="47879"/>
                </a:lnTo>
                <a:lnTo>
                  <a:pt x="35775" y="51181"/>
                </a:lnTo>
                <a:lnTo>
                  <a:pt x="37414" y="53924"/>
                </a:lnTo>
                <a:lnTo>
                  <a:pt x="39624" y="57226"/>
                </a:lnTo>
                <a:lnTo>
                  <a:pt x="41821" y="59982"/>
                </a:lnTo>
                <a:lnTo>
                  <a:pt x="44018" y="62725"/>
                </a:lnTo>
                <a:lnTo>
                  <a:pt x="45669" y="65481"/>
                </a:lnTo>
                <a:lnTo>
                  <a:pt x="47879" y="68783"/>
                </a:lnTo>
                <a:lnTo>
                  <a:pt x="49530" y="71539"/>
                </a:lnTo>
                <a:lnTo>
                  <a:pt x="51727" y="74282"/>
                </a:lnTo>
                <a:lnTo>
                  <a:pt x="53378" y="76492"/>
                </a:lnTo>
                <a:lnTo>
                  <a:pt x="55587" y="79235"/>
                </a:lnTo>
                <a:lnTo>
                  <a:pt x="57226" y="81991"/>
                </a:lnTo>
                <a:lnTo>
                  <a:pt x="58877" y="84747"/>
                </a:lnTo>
                <a:lnTo>
                  <a:pt x="61087" y="87490"/>
                </a:lnTo>
                <a:lnTo>
                  <a:pt x="62738" y="89700"/>
                </a:lnTo>
                <a:lnTo>
                  <a:pt x="64376" y="92443"/>
                </a:lnTo>
                <a:lnTo>
                  <a:pt x="66040" y="94640"/>
                </a:lnTo>
                <a:lnTo>
                  <a:pt x="67691" y="97396"/>
                </a:lnTo>
                <a:lnTo>
                  <a:pt x="69342" y="99606"/>
                </a:lnTo>
                <a:lnTo>
                  <a:pt x="70980" y="101803"/>
                </a:lnTo>
                <a:lnTo>
                  <a:pt x="72631" y="104546"/>
                </a:lnTo>
                <a:lnTo>
                  <a:pt x="74295" y="106743"/>
                </a:lnTo>
                <a:lnTo>
                  <a:pt x="75946" y="108953"/>
                </a:lnTo>
                <a:lnTo>
                  <a:pt x="77584" y="111150"/>
                </a:lnTo>
                <a:lnTo>
                  <a:pt x="79235" y="113906"/>
                </a:lnTo>
                <a:lnTo>
                  <a:pt x="80886" y="116103"/>
                </a:lnTo>
                <a:lnTo>
                  <a:pt x="82550" y="118313"/>
                </a:lnTo>
                <a:lnTo>
                  <a:pt x="84188" y="120510"/>
                </a:lnTo>
                <a:lnTo>
                  <a:pt x="85839" y="122707"/>
                </a:lnTo>
                <a:lnTo>
                  <a:pt x="86944" y="124917"/>
                </a:lnTo>
                <a:lnTo>
                  <a:pt x="88595" y="126555"/>
                </a:lnTo>
                <a:lnTo>
                  <a:pt x="90246" y="128765"/>
                </a:lnTo>
                <a:lnTo>
                  <a:pt x="91351" y="130962"/>
                </a:lnTo>
                <a:lnTo>
                  <a:pt x="93002" y="133159"/>
                </a:lnTo>
                <a:lnTo>
                  <a:pt x="94653" y="135369"/>
                </a:lnTo>
                <a:lnTo>
                  <a:pt x="95745" y="137020"/>
                </a:lnTo>
                <a:lnTo>
                  <a:pt x="97396" y="139217"/>
                </a:lnTo>
                <a:lnTo>
                  <a:pt x="98501" y="141414"/>
                </a:lnTo>
                <a:lnTo>
                  <a:pt x="100152" y="143065"/>
                </a:lnTo>
                <a:lnTo>
                  <a:pt x="101257" y="145275"/>
                </a:lnTo>
                <a:lnTo>
                  <a:pt x="102895" y="146913"/>
                </a:lnTo>
                <a:lnTo>
                  <a:pt x="104000" y="149123"/>
                </a:lnTo>
                <a:lnTo>
                  <a:pt x="105651" y="150774"/>
                </a:lnTo>
                <a:lnTo>
                  <a:pt x="106756" y="152971"/>
                </a:lnTo>
                <a:lnTo>
                  <a:pt x="108407" y="154622"/>
                </a:lnTo>
                <a:lnTo>
                  <a:pt x="109499" y="156819"/>
                </a:lnTo>
                <a:lnTo>
                  <a:pt x="110604" y="158483"/>
                </a:lnTo>
                <a:lnTo>
                  <a:pt x="112255" y="160121"/>
                </a:lnTo>
                <a:lnTo>
                  <a:pt x="113360" y="162331"/>
                </a:lnTo>
                <a:lnTo>
                  <a:pt x="114452" y="163982"/>
                </a:lnTo>
                <a:lnTo>
                  <a:pt x="116103" y="165633"/>
                </a:lnTo>
                <a:lnTo>
                  <a:pt x="117208" y="167284"/>
                </a:lnTo>
                <a:lnTo>
                  <a:pt x="118313" y="169481"/>
                </a:lnTo>
                <a:lnTo>
                  <a:pt x="119405" y="171132"/>
                </a:lnTo>
                <a:lnTo>
                  <a:pt x="120510" y="172783"/>
                </a:lnTo>
                <a:lnTo>
                  <a:pt x="122161" y="174434"/>
                </a:lnTo>
                <a:lnTo>
                  <a:pt x="123253" y="176085"/>
                </a:lnTo>
                <a:lnTo>
                  <a:pt x="124358" y="177736"/>
                </a:lnTo>
                <a:lnTo>
                  <a:pt x="125463" y="179387"/>
                </a:lnTo>
                <a:lnTo>
                  <a:pt x="126568" y="181038"/>
                </a:lnTo>
                <a:lnTo>
                  <a:pt x="127660" y="182689"/>
                </a:lnTo>
                <a:lnTo>
                  <a:pt x="128765" y="184340"/>
                </a:lnTo>
                <a:lnTo>
                  <a:pt x="129857" y="185991"/>
                </a:lnTo>
                <a:lnTo>
                  <a:pt x="131508" y="187642"/>
                </a:lnTo>
                <a:lnTo>
                  <a:pt x="132613" y="189293"/>
                </a:lnTo>
                <a:lnTo>
                  <a:pt x="133718" y="190944"/>
                </a:lnTo>
                <a:lnTo>
                  <a:pt x="134823" y="192582"/>
                </a:lnTo>
                <a:lnTo>
                  <a:pt x="135915" y="194246"/>
                </a:lnTo>
                <a:lnTo>
                  <a:pt x="137020" y="195338"/>
                </a:lnTo>
                <a:lnTo>
                  <a:pt x="138112" y="196989"/>
                </a:lnTo>
                <a:lnTo>
                  <a:pt x="139217" y="198640"/>
                </a:lnTo>
                <a:lnTo>
                  <a:pt x="139763" y="200291"/>
                </a:lnTo>
                <a:lnTo>
                  <a:pt x="140868" y="201396"/>
                </a:lnTo>
                <a:lnTo>
                  <a:pt x="141973" y="203047"/>
                </a:lnTo>
                <a:lnTo>
                  <a:pt x="143065" y="204698"/>
                </a:lnTo>
                <a:lnTo>
                  <a:pt x="144170" y="206349"/>
                </a:lnTo>
                <a:lnTo>
                  <a:pt x="145275" y="207441"/>
                </a:lnTo>
                <a:lnTo>
                  <a:pt x="146367" y="209092"/>
                </a:lnTo>
                <a:lnTo>
                  <a:pt x="147472" y="210756"/>
                </a:lnTo>
                <a:lnTo>
                  <a:pt x="148577" y="211848"/>
                </a:lnTo>
                <a:lnTo>
                  <a:pt x="149123" y="213499"/>
                </a:lnTo>
                <a:lnTo>
                  <a:pt x="150215" y="214604"/>
                </a:lnTo>
                <a:lnTo>
                  <a:pt x="151320" y="216255"/>
                </a:lnTo>
                <a:lnTo>
                  <a:pt x="152425" y="217347"/>
                </a:lnTo>
                <a:lnTo>
                  <a:pt x="153530" y="218998"/>
                </a:lnTo>
                <a:lnTo>
                  <a:pt x="154076" y="220103"/>
                </a:lnTo>
                <a:lnTo>
                  <a:pt x="155181" y="221754"/>
                </a:lnTo>
                <a:lnTo>
                  <a:pt x="156273" y="222859"/>
                </a:lnTo>
                <a:lnTo>
                  <a:pt x="157378" y="224510"/>
                </a:lnTo>
                <a:lnTo>
                  <a:pt x="157924" y="225602"/>
                </a:lnTo>
                <a:lnTo>
                  <a:pt x="159029" y="227253"/>
                </a:lnTo>
                <a:lnTo>
                  <a:pt x="160134" y="228358"/>
                </a:lnTo>
                <a:lnTo>
                  <a:pt x="160680" y="230009"/>
                </a:lnTo>
                <a:lnTo>
                  <a:pt x="161785" y="231114"/>
                </a:lnTo>
                <a:lnTo>
                  <a:pt x="162877" y="232206"/>
                </a:lnTo>
                <a:lnTo>
                  <a:pt x="163423" y="233857"/>
                </a:lnTo>
                <a:lnTo>
                  <a:pt x="164528" y="234962"/>
                </a:lnTo>
                <a:lnTo>
                  <a:pt x="165633" y="236613"/>
                </a:lnTo>
                <a:lnTo>
                  <a:pt x="166179" y="237718"/>
                </a:lnTo>
                <a:lnTo>
                  <a:pt x="167284" y="238810"/>
                </a:lnTo>
                <a:lnTo>
                  <a:pt x="168389" y="239915"/>
                </a:lnTo>
                <a:lnTo>
                  <a:pt x="168922" y="241566"/>
                </a:lnTo>
                <a:lnTo>
                  <a:pt x="170027" y="242658"/>
                </a:lnTo>
                <a:lnTo>
                  <a:pt x="170586" y="243763"/>
                </a:lnTo>
                <a:lnTo>
                  <a:pt x="171678" y="244868"/>
                </a:lnTo>
                <a:lnTo>
                  <a:pt x="172237" y="246519"/>
                </a:lnTo>
                <a:lnTo>
                  <a:pt x="173329" y="247611"/>
                </a:lnTo>
                <a:lnTo>
                  <a:pt x="174434" y="248716"/>
                </a:lnTo>
                <a:lnTo>
                  <a:pt x="174980" y="249821"/>
                </a:lnTo>
                <a:lnTo>
                  <a:pt x="176085" y="251472"/>
                </a:lnTo>
                <a:lnTo>
                  <a:pt x="176631" y="252564"/>
                </a:lnTo>
                <a:lnTo>
                  <a:pt x="177736" y="253669"/>
                </a:lnTo>
                <a:lnTo>
                  <a:pt x="178282" y="254774"/>
                </a:lnTo>
                <a:lnTo>
                  <a:pt x="179387" y="255866"/>
                </a:lnTo>
                <a:lnTo>
                  <a:pt x="179933" y="256971"/>
                </a:lnTo>
                <a:lnTo>
                  <a:pt x="181038" y="258076"/>
                </a:lnTo>
                <a:lnTo>
                  <a:pt x="181584" y="259168"/>
                </a:lnTo>
                <a:lnTo>
                  <a:pt x="182689" y="260819"/>
                </a:lnTo>
                <a:lnTo>
                  <a:pt x="183235" y="261924"/>
                </a:lnTo>
                <a:lnTo>
                  <a:pt x="184340" y="263029"/>
                </a:lnTo>
                <a:lnTo>
                  <a:pt x="184886" y="264121"/>
                </a:lnTo>
                <a:lnTo>
                  <a:pt x="185432" y="265226"/>
                </a:lnTo>
                <a:lnTo>
                  <a:pt x="186537" y="266319"/>
                </a:lnTo>
                <a:lnTo>
                  <a:pt x="187096" y="267423"/>
                </a:lnTo>
                <a:lnTo>
                  <a:pt x="188188" y="268528"/>
                </a:lnTo>
                <a:lnTo>
                  <a:pt x="188734" y="269621"/>
                </a:lnTo>
                <a:lnTo>
                  <a:pt x="189293" y="270725"/>
                </a:lnTo>
                <a:lnTo>
                  <a:pt x="190385" y="271830"/>
                </a:lnTo>
                <a:lnTo>
                  <a:pt x="190944" y="272923"/>
                </a:lnTo>
                <a:lnTo>
                  <a:pt x="192036" y="274027"/>
                </a:lnTo>
                <a:lnTo>
                  <a:pt x="192595" y="275132"/>
                </a:lnTo>
                <a:lnTo>
                  <a:pt x="193141" y="276225"/>
                </a:lnTo>
                <a:lnTo>
                  <a:pt x="194246" y="277329"/>
                </a:lnTo>
                <a:lnTo>
                  <a:pt x="194792" y="278422"/>
                </a:lnTo>
                <a:lnTo>
                  <a:pt x="195338" y="278980"/>
                </a:lnTo>
                <a:lnTo>
                  <a:pt x="196443" y="280085"/>
                </a:lnTo>
                <a:lnTo>
                  <a:pt x="196989" y="281178"/>
                </a:lnTo>
                <a:lnTo>
                  <a:pt x="197548" y="282282"/>
                </a:lnTo>
                <a:lnTo>
                  <a:pt x="198640" y="283387"/>
                </a:lnTo>
                <a:lnTo>
                  <a:pt x="199199" y="284480"/>
                </a:lnTo>
                <a:lnTo>
                  <a:pt x="199745" y="285584"/>
                </a:lnTo>
                <a:lnTo>
                  <a:pt x="200850" y="286677"/>
                </a:lnTo>
                <a:lnTo>
                  <a:pt x="201396" y="287235"/>
                </a:lnTo>
                <a:lnTo>
                  <a:pt x="201942" y="288340"/>
                </a:lnTo>
                <a:lnTo>
                  <a:pt x="203047" y="289433"/>
                </a:lnTo>
                <a:lnTo>
                  <a:pt x="203593" y="290537"/>
                </a:lnTo>
                <a:lnTo>
                  <a:pt x="204152" y="291630"/>
                </a:lnTo>
                <a:lnTo>
                  <a:pt x="204698" y="292735"/>
                </a:lnTo>
                <a:lnTo>
                  <a:pt x="205803" y="293281"/>
                </a:lnTo>
                <a:lnTo>
                  <a:pt x="206349" y="294386"/>
                </a:lnTo>
                <a:lnTo>
                  <a:pt x="206895" y="295490"/>
                </a:lnTo>
                <a:lnTo>
                  <a:pt x="207454" y="296595"/>
                </a:lnTo>
                <a:lnTo>
                  <a:pt x="208546" y="297141"/>
                </a:lnTo>
                <a:lnTo>
                  <a:pt x="209092" y="298234"/>
                </a:lnTo>
                <a:lnTo>
                  <a:pt x="209651" y="299339"/>
                </a:lnTo>
                <a:lnTo>
                  <a:pt x="210197" y="300443"/>
                </a:lnTo>
                <a:lnTo>
                  <a:pt x="211302" y="300990"/>
                </a:lnTo>
                <a:lnTo>
                  <a:pt x="211848" y="302094"/>
                </a:lnTo>
                <a:lnTo>
                  <a:pt x="212407" y="303187"/>
                </a:lnTo>
                <a:lnTo>
                  <a:pt x="212953" y="304292"/>
                </a:lnTo>
                <a:lnTo>
                  <a:pt x="213499" y="304838"/>
                </a:lnTo>
                <a:lnTo>
                  <a:pt x="214604" y="305943"/>
                </a:lnTo>
                <a:lnTo>
                  <a:pt x="215150" y="307047"/>
                </a:lnTo>
                <a:lnTo>
                  <a:pt x="215696" y="307594"/>
                </a:lnTo>
                <a:lnTo>
                  <a:pt x="216255" y="308698"/>
                </a:lnTo>
                <a:lnTo>
                  <a:pt x="216801" y="309791"/>
                </a:lnTo>
                <a:lnTo>
                  <a:pt x="217347" y="310349"/>
                </a:lnTo>
                <a:lnTo>
                  <a:pt x="218452" y="311442"/>
                </a:lnTo>
                <a:lnTo>
                  <a:pt x="218998" y="312547"/>
                </a:lnTo>
                <a:lnTo>
                  <a:pt x="219557" y="313093"/>
                </a:lnTo>
                <a:lnTo>
                  <a:pt x="220103" y="314198"/>
                </a:lnTo>
                <a:lnTo>
                  <a:pt x="220662" y="314744"/>
                </a:lnTo>
                <a:lnTo>
                  <a:pt x="221208" y="315849"/>
                </a:lnTo>
                <a:lnTo>
                  <a:pt x="221754" y="316953"/>
                </a:lnTo>
                <a:lnTo>
                  <a:pt x="222859" y="317500"/>
                </a:lnTo>
                <a:lnTo>
                  <a:pt x="223405" y="318592"/>
                </a:lnTo>
                <a:lnTo>
                  <a:pt x="223951" y="319151"/>
                </a:lnTo>
                <a:lnTo>
                  <a:pt x="224510" y="320243"/>
                </a:lnTo>
                <a:lnTo>
                  <a:pt x="225056" y="321348"/>
                </a:lnTo>
                <a:lnTo>
                  <a:pt x="225602" y="321894"/>
                </a:lnTo>
                <a:lnTo>
                  <a:pt x="226161" y="322999"/>
                </a:lnTo>
                <a:lnTo>
                  <a:pt x="226707" y="323557"/>
                </a:lnTo>
                <a:lnTo>
                  <a:pt x="227253" y="324650"/>
                </a:lnTo>
                <a:lnTo>
                  <a:pt x="227812" y="325196"/>
                </a:lnTo>
                <a:lnTo>
                  <a:pt x="228904" y="326301"/>
                </a:lnTo>
                <a:lnTo>
                  <a:pt x="229463" y="326847"/>
                </a:lnTo>
                <a:lnTo>
                  <a:pt x="230009" y="327952"/>
                </a:lnTo>
                <a:lnTo>
                  <a:pt x="230555" y="329057"/>
                </a:lnTo>
                <a:lnTo>
                  <a:pt x="231114" y="329603"/>
                </a:lnTo>
                <a:lnTo>
                  <a:pt x="231660" y="330708"/>
                </a:lnTo>
                <a:lnTo>
                  <a:pt x="232206" y="331254"/>
                </a:lnTo>
                <a:lnTo>
                  <a:pt x="232765" y="332359"/>
                </a:lnTo>
                <a:lnTo>
                  <a:pt x="233311" y="332905"/>
                </a:lnTo>
                <a:lnTo>
                  <a:pt x="233857" y="334010"/>
                </a:lnTo>
                <a:lnTo>
                  <a:pt x="234416" y="334556"/>
                </a:lnTo>
                <a:lnTo>
                  <a:pt x="234962" y="335102"/>
                </a:lnTo>
                <a:lnTo>
                  <a:pt x="235508" y="336207"/>
                </a:lnTo>
                <a:lnTo>
                  <a:pt x="236054" y="336753"/>
                </a:lnTo>
                <a:lnTo>
                  <a:pt x="236613" y="337858"/>
                </a:lnTo>
                <a:lnTo>
                  <a:pt x="237159" y="338404"/>
                </a:lnTo>
                <a:lnTo>
                  <a:pt x="237718" y="339509"/>
                </a:lnTo>
                <a:lnTo>
                  <a:pt x="238264" y="340055"/>
                </a:lnTo>
                <a:lnTo>
                  <a:pt x="238810" y="341160"/>
                </a:lnTo>
                <a:lnTo>
                  <a:pt x="239369" y="341706"/>
                </a:lnTo>
                <a:lnTo>
                  <a:pt x="239915" y="342811"/>
                </a:lnTo>
                <a:lnTo>
                  <a:pt x="240461" y="343357"/>
                </a:lnTo>
                <a:lnTo>
                  <a:pt x="241020" y="343916"/>
                </a:lnTo>
                <a:lnTo>
                  <a:pt x="241566" y="345008"/>
                </a:lnTo>
                <a:lnTo>
                  <a:pt x="242112" y="345554"/>
                </a:lnTo>
                <a:lnTo>
                  <a:pt x="242658" y="346659"/>
                </a:lnTo>
                <a:lnTo>
                  <a:pt x="243217" y="347205"/>
                </a:lnTo>
                <a:lnTo>
                  <a:pt x="243763" y="347764"/>
                </a:lnTo>
                <a:lnTo>
                  <a:pt x="244309" y="348869"/>
                </a:lnTo>
                <a:lnTo>
                  <a:pt x="244868" y="349415"/>
                </a:lnTo>
                <a:lnTo>
                  <a:pt x="245414" y="350520"/>
                </a:lnTo>
                <a:lnTo>
                  <a:pt x="245973" y="351066"/>
                </a:lnTo>
                <a:lnTo>
                  <a:pt x="246519" y="351612"/>
                </a:lnTo>
                <a:lnTo>
                  <a:pt x="247065" y="352717"/>
                </a:lnTo>
                <a:lnTo>
                  <a:pt x="247624" y="353263"/>
                </a:lnTo>
                <a:lnTo>
                  <a:pt x="248170" y="353809"/>
                </a:lnTo>
                <a:lnTo>
                  <a:pt x="248716" y="354914"/>
                </a:lnTo>
                <a:lnTo>
                  <a:pt x="249262" y="355460"/>
                </a:lnTo>
                <a:lnTo>
                  <a:pt x="249821" y="356019"/>
                </a:lnTo>
                <a:lnTo>
                  <a:pt x="250367" y="357124"/>
                </a:lnTo>
                <a:lnTo>
                  <a:pt x="250913" y="357670"/>
                </a:lnTo>
                <a:lnTo>
                  <a:pt x="251472" y="358216"/>
                </a:lnTo>
                <a:lnTo>
                  <a:pt x="252018" y="359321"/>
                </a:lnTo>
                <a:lnTo>
                  <a:pt x="252564" y="359867"/>
                </a:lnTo>
                <a:lnTo>
                  <a:pt x="252564" y="360413"/>
                </a:lnTo>
                <a:lnTo>
                  <a:pt x="253123" y="361518"/>
                </a:lnTo>
                <a:lnTo>
                  <a:pt x="253669" y="362064"/>
                </a:lnTo>
                <a:lnTo>
                  <a:pt x="254228" y="362623"/>
                </a:lnTo>
                <a:lnTo>
                  <a:pt x="254762" y="363715"/>
                </a:lnTo>
                <a:lnTo>
                  <a:pt x="255320" y="364261"/>
                </a:lnTo>
                <a:lnTo>
                  <a:pt x="255866" y="364820"/>
                </a:lnTo>
                <a:lnTo>
                  <a:pt x="256425" y="365366"/>
                </a:lnTo>
                <a:lnTo>
                  <a:pt x="256971" y="366471"/>
                </a:lnTo>
                <a:lnTo>
                  <a:pt x="257517" y="367017"/>
                </a:lnTo>
                <a:lnTo>
                  <a:pt x="257517" y="367576"/>
                </a:lnTo>
                <a:lnTo>
                  <a:pt x="258076" y="368122"/>
                </a:lnTo>
                <a:lnTo>
                  <a:pt x="258622" y="369227"/>
                </a:lnTo>
                <a:lnTo>
                  <a:pt x="259168" y="369773"/>
                </a:lnTo>
                <a:lnTo>
                  <a:pt x="259727" y="370319"/>
                </a:lnTo>
                <a:lnTo>
                  <a:pt x="260273" y="371424"/>
                </a:lnTo>
                <a:lnTo>
                  <a:pt x="260819" y="371970"/>
                </a:lnTo>
                <a:lnTo>
                  <a:pt x="261366" y="372516"/>
                </a:lnTo>
                <a:lnTo>
                  <a:pt x="261924" y="373075"/>
                </a:lnTo>
                <a:lnTo>
                  <a:pt x="261924" y="373621"/>
                </a:lnTo>
                <a:lnTo>
                  <a:pt x="262470" y="374726"/>
                </a:lnTo>
                <a:lnTo>
                  <a:pt x="263017" y="375272"/>
                </a:lnTo>
                <a:lnTo>
                  <a:pt x="263575" y="375831"/>
                </a:lnTo>
                <a:lnTo>
                  <a:pt x="264121" y="376377"/>
                </a:lnTo>
                <a:lnTo>
                  <a:pt x="264680" y="377469"/>
                </a:lnTo>
                <a:lnTo>
                  <a:pt x="265226" y="378028"/>
                </a:lnTo>
                <a:lnTo>
                  <a:pt x="265226" y="378574"/>
                </a:lnTo>
                <a:lnTo>
                  <a:pt x="265772" y="379120"/>
                </a:lnTo>
                <a:lnTo>
                  <a:pt x="266331" y="379679"/>
                </a:lnTo>
                <a:lnTo>
                  <a:pt x="266877" y="380771"/>
                </a:lnTo>
                <a:lnTo>
                  <a:pt x="267423" y="381330"/>
                </a:lnTo>
                <a:lnTo>
                  <a:pt x="267970" y="381876"/>
                </a:lnTo>
                <a:lnTo>
                  <a:pt x="267970" y="382435"/>
                </a:lnTo>
                <a:lnTo>
                  <a:pt x="268528" y="382981"/>
                </a:lnTo>
                <a:lnTo>
                  <a:pt x="269074" y="384073"/>
                </a:lnTo>
              </a:path>
            </a:pathLst>
          </a:custGeom>
          <a:ln w="1320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/>
          <p:cNvSpPr txBox="1"/>
          <p:nvPr/>
        </p:nvSpPr>
        <p:spPr>
          <a:xfrm>
            <a:off x="2734298" y="3283458"/>
            <a:ext cx="610466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34635" defTabSz="623438">
              <a:spcBef>
                <a:spcPts val="89"/>
              </a:spcBef>
              <a:tabLst>
                <a:tab pos="273187" algn="l"/>
                <a:tab pos="512172" algn="l"/>
              </a:tabLst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2	</a:t>
            </a: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76" name="object 276"/>
          <p:cNvSpPr txBox="1"/>
          <p:nvPr/>
        </p:nvSpPr>
        <p:spPr>
          <a:xfrm>
            <a:off x="3309900" y="3264701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4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3476850" y="3283458"/>
            <a:ext cx="89622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3548883" y="3264701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6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2672109" y="3210678"/>
            <a:ext cx="89622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80" name="object 280"/>
          <p:cNvSpPr txBox="1"/>
          <p:nvPr/>
        </p:nvSpPr>
        <p:spPr>
          <a:xfrm>
            <a:off x="2744141" y="3191922"/>
            <a:ext cx="68840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−6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81" name="object 281"/>
          <p:cNvSpPr txBox="1"/>
          <p:nvPr/>
        </p:nvSpPr>
        <p:spPr>
          <a:xfrm>
            <a:off x="2654790" y="2843013"/>
            <a:ext cx="175347" cy="333122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lnSpc>
                <a:spcPts val="522"/>
              </a:lnSpc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lnSpc>
                <a:spcPts val="522"/>
              </a:lnSpc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−3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68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−4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72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−5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82" name="object 282"/>
          <p:cNvSpPr txBox="1"/>
          <p:nvPr/>
        </p:nvSpPr>
        <p:spPr>
          <a:xfrm>
            <a:off x="2428565" y="2659172"/>
            <a:ext cx="410008" cy="222963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R="56283" algn="r" defTabSz="623438">
              <a:lnSpc>
                <a:spcPts val="542"/>
              </a:lnSpc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R="29440" algn="r" defTabSz="623438">
              <a:lnSpc>
                <a:spcPts val="542"/>
              </a:lnSpc>
              <a:tabLst>
                <a:tab pos="225996" algn="l"/>
              </a:tabLst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(n)	</a:t>
            </a:r>
            <a:r>
              <a:rPr sz="818" spc="15" baseline="-3125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baseline="5050" dirty="0">
                <a:solidFill>
                  <a:prstClr val="black"/>
                </a:solidFill>
                <a:latin typeface="Times New Roman"/>
                <a:cs typeface="Times New Roman"/>
              </a:rPr>
              <a:t>−1</a:t>
            </a:r>
            <a:endParaRPr sz="562" baseline="50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R="29440" algn="r" defTabSz="623438">
              <a:spcBef>
                <a:spcPts val="198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−2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83" name="object 283"/>
          <p:cNvSpPr/>
          <p:nvPr/>
        </p:nvSpPr>
        <p:spPr>
          <a:xfrm>
            <a:off x="2802697" y="2713229"/>
            <a:ext cx="731961" cy="5537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/>
          <p:cNvSpPr txBox="1"/>
          <p:nvPr/>
        </p:nvSpPr>
        <p:spPr>
          <a:xfrm>
            <a:off x="3417197" y="2713581"/>
            <a:ext cx="101311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(o)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1064124" y="3138643"/>
            <a:ext cx="169718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cities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86" name="object 286"/>
          <p:cNvSpPr/>
          <p:nvPr/>
        </p:nvSpPr>
        <p:spPr>
          <a:xfrm>
            <a:off x="1867766" y="3243719"/>
            <a:ext cx="349827" cy="0"/>
          </a:xfrm>
          <a:custGeom>
            <a:avLst/>
            <a:gdLst/>
            <a:ahLst/>
            <a:cxnLst/>
            <a:rect l="l" t="t" r="r" b="b"/>
            <a:pathLst>
              <a:path w="513079">
                <a:moveTo>
                  <a:pt x="0" y="0"/>
                </a:moveTo>
                <a:lnTo>
                  <a:pt x="512838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/>
          <p:cNvSpPr/>
          <p:nvPr/>
        </p:nvSpPr>
        <p:spPr>
          <a:xfrm>
            <a:off x="1867766" y="3145049"/>
            <a:ext cx="349827" cy="0"/>
          </a:xfrm>
          <a:custGeom>
            <a:avLst/>
            <a:gdLst/>
            <a:ahLst/>
            <a:cxnLst/>
            <a:rect l="l" t="t" r="r" b="b"/>
            <a:pathLst>
              <a:path w="513079">
                <a:moveTo>
                  <a:pt x="0" y="0"/>
                </a:moveTo>
                <a:lnTo>
                  <a:pt x="512838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/>
          <p:cNvSpPr/>
          <p:nvPr/>
        </p:nvSpPr>
        <p:spPr>
          <a:xfrm>
            <a:off x="1867766" y="3145049"/>
            <a:ext cx="0" cy="98714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144716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/>
          <p:cNvSpPr/>
          <p:nvPr/>
        </p:nvSpPr>
        <p:spPr>
          <a:xfrm>
            <a:off x="2217429" y="3145049"/>
            <a:ext cx="0" cy="98714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144716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/>
          <p:cNvSpPr/>
          <p:nvPr/>
        </p:nvSpPr>
        <p:spPr>
          <a:xfrm>
            <a:off x="1867766" y="3243719"/>
            <a:ext cx="349827" cy="0"/>
          </a:xfrm>
          <a:custGeom>
            <a:avLst/>
            <a:gdLst/>
            <a:ahLst/>
            <a:cxnLst/>
            <a:rect l="l" t="t" r="r" b="b"/>
            <a:pathLst>
              <a:path w="513079">
                <a:moveTo>
                  <a:pt x="0" y="0"/>
                </a:moveTo>
                <a:lnTo>
                  <a:pt x="512838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/>
          <p:cNvSpPr/>
          <p:nvPr/>
        </p:nvSpPr>
        <p:spPr>
          <a:xfrm>
            <a:off x="1867766" y="3145049"/>
            <a:ext cx="0" cy="98714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144716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/>
          <p:cNvSpPr/>
          <p:nvPr/>
        </p:nvSpPr>
        <p:spPr>
          <a:xfrm>
            <a:off x="1867766" y="3243719"/>
            <a:ext cx="349827" cy="0"/>
          </a:xfrm>
          <a:custGeom>
            <a:avLst/>
            <a:gdLst/>
            <a:ahLst/>
            <a:cxnLst/>
            <a:rect l="l" t="t" r="r" b="b"/>
            <a:pathLst>
              <a:path w="513079">
                <a:moveTo>
                  <a:pt x="0" y="0"/>
                </a:moveTo>
                <a:lnTo>
                  <a:pt x="512838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/>
          <p:cNvSpPr/>
          <p:nvPr/>
        </p:nvSpPr>
        <p:spPr>
          <a:xfrm>
            <a:off x="1867766" y="3145049"/>
            <a:ext cx="349827" cy="0"/>
          </a:xfrm>
          <a:custGeom>
            <a:avLst/>
            <a:gdLst/>
            <a:ahLst/>
            <a:cxnLst/>
            <a:rect l="l" t="t" r="r" b="b"/>
            <a:pathLst>
              <a:path w="513079">
                <a:moveTo>
                  <a:pt x="0" y="0"/>
                </a:moveTo>
                <a:lnTo>
                  <a:pt x="512838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/>
          <p:cNvSpPr/>
          <p:nvPr/>
        </p:nvSpPr>
        <p:spPr>
          <a:xfrm>
            <a:off x="1867766" y="3145049"/>
            <a:ext cx="0" cy="98714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144716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/>
          <p:cNvSpPr/>
          <p:nvPr/>
        </p:nvSpPr>
        <p:spPr>
          <a:xfrm>
            <a:off x="2217429" y="3145049"/>
            <a:ext cx="0" cy="98714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144716"/>
                </a:moveTo>
                <a:lnTo>
                  <a:pt x="0" y="0"/>
                </a:lnTo>
              </a:path>
            </a:pathLst>
          </a:custGeom>
          <a:ln w="33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/>
          <p:cNvSpPr txBox="1"/>
          <p:nvPr/>
        </p:nvSpPr>
        <p:spPr>
          <a:xfrm>
            <a:off x="1848638" y="3138643"/>
            <a:ext cx="368011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194824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email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97" name="object 297"/>
          <p:cNvSpPr/>
          <p:nvPr/>
        </p:nvSpPr>
        <p:spPr>
          <a:xfrm>
            <a:off x="1944303" y="3176196"/>
            <a:ext cx="36368" cy="36368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52832" y="26403"/>
                </a:moveTo>
                <a:lnTo>
                  <a:pt x="50754" y="36686"/>
                </a:lnTo>
                <a:lnTo>
                  <a:pt x="45091" y="45083"/>
                </a:lnTo>
                <a:lnTo>
                  <a:pt x="36694" y="50743"/>
                </a:lnTo>
                <a:lnTo>
                  <a:pt x="26416" y="52819"/>
                </a:lnTo>
                <a:lnTo>
                  <a:pt x="16132" y="50743"/>
                </a:lnTo>
                <a:lnTo>
                  <a:pt x="7735" y="45083"/>
                </a:lnTo>
                <a:lnTo>
                  <a:pt x="2075" y="36686"/>
                </a:lnTo>
                <a:lnTo>
                  <a:pt x="0" y="26403"/>
                </a:lnTo>
                <a:lnTo>
                  <a:pt x="2075" y="16127"/>
                </a:lnTo>
                <a:lnTo>
                  <a:pt x="7735" y="7734"/>
                </a:lnTo>
                <a:lnTo>
                  <a:pt x="16132" y="2075"/>
                </a:lnTo>
                <a:lnTo>
                  <a:pt x="26416" y="0"/>
                </a:lnTo>
                <a:lnTo>
                  <a:pt x="36694" y="2075"/>
                </a:lnTo>
                <a:lnTo>
                  <a:pt x="45091" y="7734"/>
                </a:lnTo>
                <a:lnTo>
                  <a:pt x="50754" y="16127"/>
                </a:lnTo>
                <a:lnTo>
                  <a:pt x="52832" y="26403"/>
                </a:lnTo>
              </a:path>
            </a:pathLst>
          </a:custGeom>
          <a:ln w="330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/>
          <p:cNvSpPr txBox="1"/>
          <p:nvPr/>
        </p:nvSpPr>
        <p:spPr>
          <a:xfrm>
            <a:off x="3004886" y="3138643"/>
            <a:ext cx="145473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fires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99" name="object 299"/>
          <p:cNvSpPr txBox="1"/>
          <p:nvPr/>
        </p:nvSpPr>
        <p:spPr>
          <a:xfrm>
            <a:off x="889295" y="4030802"/>
            <a:ext cx="184872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  <a:tabLst>
                <a:tab pos="151530" algn="l"/>
              </a:tabLst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1	2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00" name="object 300"/>
          <p:cNvSpPr txBox="1"/>
          <p:nvPr/>
        </p:nvSpPr>
        <p:spPr>
          <a:xfrm>
            <a:off x="1175928" y="4030802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3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1319236" y="4030802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4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1462553" y="4030802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5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03" name="object 303"/>
          <p:cNvSpPr txBox="1"/>
          <p:nvPr/>
        </p:nvSpPr>
        <p:spPr>
          <a:xfrm>
            <a:off x="1605869" y="4030802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6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04" name="object 304"/>
          <p:cNvSpPr txBox="1"/>
          <p:nvPr/>
        </p:nvSpPr>
        <p:spPr>
          <a:xfrm>
            <a:off x="729095" y="3976774"/>
            <a:ext cx="89622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711777" y="3425276"/>
            <a:ext cx="175347" cy="603004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lnSpc>
                <a:spcPts val="592"/>
              </a:lnSpc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lnSpc>
                <a:spcPts val="592"/>
              </a:lnSpc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−1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215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−2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215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−3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211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−4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845" defTabSz="623438">
              <a:spcBef>
                <a:spcPts val="385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−5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06" name="object 306"/>
          <p:cNvSpPr/>
          <p:nvPr/>
        </p:nvSpPr>
        <p:spPr>
          <a:xfrm>
            <a:off x="872819" y="3461322"/>
            <a:ext cx="718825" cy="5717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628893" y="3685505"/>
            <a:ext cx="83869" cy="141576"/>
          </a:xfrm>
          <a:prstGeom prst="rect">
            <a:avLst/>
          </a:prstGeom>
        </p:spPr>
        <p:txBody>
          <a:bodyPr vert="vert270" wrap="square" lIns="0" tIns="3464" rIns="0" bIns="0" rtlCol="0">
            <a:spAutoFit/>
          </a:bodyPr>
          <a:lstStyle/>
          <a:p>
            <a:pPr marL="8659" defTabSz="623438">
              <a:spcBef>
                <a:spcPts val="27"/>
              </a:spcBef>
            </a:pPr>
            <a:r>
              <a:rPr sz="545" i="1" dirty="0">
                <a:solidFill>
                  <a:prstClr val="black"/>
                </a:solidFill>
                <a:latin typeface="Times New Roman"/>
                <a:cs typeface="Times New Roman"/>
              </a:rPr>
              <a:t>P(x)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1474192" y="3479676"/>
            <a:ext cx="101311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(p)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09" name="object 309"/>
          <p:cNvSpPr txBox="1"/>
          <p:nvPr/>
        </p:nvSpPr>
        <p:spPr>
          <a:xfrm>
            <a:off x="817263" y="3904739"/>
            <a:ext cx="806161" cy="243225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5003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flares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659" defTabSz="623438">
              <a:spcBef>
                <a:spcPts val="487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10 10 10 10 10</a:t>
            </a:r>
            <a:r>
              <a:rPr sz="545" spc="10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10" name="object 310"/>
          <p:cNvSpPr txBox="1"/>
          <p:nvPr/>
        </p:nvSpPr>
        <p:spPr>
          <a:xfrm>
            <a:off x="1860611" y="4030802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11" name="object 311"/>
          <p:cNvSpPr txBox="1"/>
          <p:nvPr/>
        </p:nvSpPr>
        <p:spPr>
          <a:xfrm>
            <a:off x="2398237" y="4030802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6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12" name="object 312"/>
          <p:cNvSpPr txBox="1"/>
          <p:nvPr/>
        </p:nvSpPr>
        <p:spPr>
          <a:xfrm>
            <a:off x="1771261" y="4049562"/>
            <a:ext cx="849890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spcBef>
                <a:spcPts val="89"/>
              </a:spcBef>
              <a:tabLst>
                <a:tab pos="204782" algn="l"/>
                <a:tab pos="742497" algn="l"/>
              </a:tabLst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2     </a:t>
            </a:r>
            <a:r>
              <a:rPr sz="562" spc="87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4     </a:t>
            </a:r>
            <a:r>
              <a:rPr sz="562" spc="87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	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13" name="object 313"/>
          <p:cNvSpPr txBox="1"/>
          <p:nvPr/>
        </p:nvSpPr>
        <p:spPr>
          <a:xfrm>
            <a:off x="2577566" y="4030802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8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1700420" y="3976774"/>
            <a:ext cx="89622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1683102" y="3425276"/>
            <a:ext cx="175347" cy="603004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lnSpc>
                <a:spcPts val="592"/>
              </a:lnSpc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lnSpc>
                <a:spcPts val="592"/>
              </a:lnSpc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−1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215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−2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215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−3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211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−4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845" defTabSz="623438">
              <a:spcBef>
                <a:spcPts val="385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−5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16" name="object 316"/>
          <p:cNvSpPr/>
          <p:nvPr/>
        </p:nvSpPr>
        <p:spPr>
          <a:xfrm>
            <a:off x="1826124" y="3461322"/>
            <a:ext cx="737217" cy="571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/>
          <p:cNvSpPr txBox="1"/>
          <p:nvPr/>
        </p:nvSpPr>
        <p:spPr>
          <a:xfrm>
            <a:off x="2445883" y="3479676"/>
            <a:ext cx="101311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(q)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2734298" y="4049562"/>
            <a:ext cx="610466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34635" defTabSz="623438">
              <a:spcBef>
                <a:spcPts val="89"/>
              </a:spcBef>
              <a:tabLst>
                <a:tab pos="273187" algn="l"/>
                <a:tab pos="512172" algn="l"/>
              </a:tabLst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6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7	</a:t>
            </a: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3309900" y="4030802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8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0" name="object 320"/>
          <p:cNvSpPr txBox="1"/>
          <p:nvPr/>
        </p:nvSpPr>
        <p:spPr>
          <a:xfrm>
            <a:off x="3476850" y="4049562"/>
            <a:ext cx="89622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1" name="object 321"/>
          <p:cNvSpPr txBox="1"/>
          <p:nvPr/>
        </p:nvSpPr>
        <p:spPr>
          <a:xfrm>
            <a:off x="3548883" y="4030802"/>
            <a:ext cx="41564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9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2" name="object 322"/>
          <p:cNvSpPr txBox="1"/>
          <p:nvPr/>
        </p:nvSpPr>
        <p:spPr>
          <a:xfrm>
            <a:off x="2672109" y="3976774"/>
            <a:ext cx="89622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3" name="object 323"/>
          <p:cNvSpPr txBox="1"/>
          <p:nvPr/>
        </p:nvSpPr>
        <p:spPr>
          <a:xfrm>
            <a:off x="2744141" y="3958017"/>
            <a:ext cx="68840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−2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2654790" y="3658258"/>
            <a:ext cx="175347" cy="95301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spcBef>
                <a:spcPts val="89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−1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2654791" y="3425276"/>
            <a:ext cx="148070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6" name="object 326"/>
          <p:cNvSpPr/>
          <p:nvPr/>
        </p:nvSpPr>
        <p:spPr>
          <a:xfrm>
            <a:off x="2801952" y="3461322"/>
            <a:ext cx="739460" cy="5755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/>
          <p:cNvSpPr txBox="1"/>
          <p:nvPr/>
        </p:nvSpPr>
        <p:spPr>
          <a:xfrm>
            <a:off x="3417197" y="3479676"/>
            <a:ext cx="89622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(r)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8" name="object 328"/>
          <p:cNvSpPr txBox="1"/>
          <p:nvPr/>
        </p:nvSpPr>
        <p:spPr>
          <a:xfrm>
            <a:off x="3008636" y="3904739"/>
            <a:ext cx="269731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religions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9" name="object 329"/>
          <p:cNvSpPr txBox="1"/>
          <p:nvPr/>
        </p:nvSpPr>
        <p:spPr>
          <a:xfrm>
            <a:off x="801128" y="4309928"/>
            <a:ext cx="68840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−1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0" name="object 330"/>
          <p:cNvSpPr txBox="1"/>
          <p:nvPr/>
        </p:nvSpPr>
        <p:spPr>
          <a:xfrm>
            <a:off x="711777" y="4190999"/>
            <a:ext cx="175347" cy="461811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430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spcBef>
                <a:spcPts val="95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−2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845" defTabSz="623438">
              <a:spcBef>
                <a:spcPts val="600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−3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1" name="object 331"/>
          <p:cNvSpPr/>
          <p:nvPr/>
        </p:nvSpPr>
        <p:spPr>
          <a:xfrm>
            <a:off x="872819" y="4227046"/>
            <a:ext cx="718825" cy="5717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628893" y="4451229"/>
            <a:ext cx="83869" cy="141576"/>
          </a:xfrm>
          <a:prstGeom prst="rect">
            <a:avLst/>
          </a:prstGeom>
        </p:spPr>
        <p:txBody>
          <a:bodyPr vert="vert270" wrap="square" lIns="0" tIns="3464" rIns="0" bIns="0" rtlCol="0">
            <a:spAutoFit/>
          </a:bodyPr>
          <a:lstStyle/>
          <a:p>
            <a:pPr marL="8659" defTabSz="623438">
              <a:spcBef>
                <a:spcPts val="27"/>
              </a:spcBef>
            </a:pPr>
            <a:r>
              <a:rPr sz="545" i="1" dirty="0">
                <a:solidFill>
                  <a:prstClr val="black"/>
                </a:solidFill>
                <a:latin typeface="Times New Roman"/>
                <a:cs typeface="Times New Roman"/>
              </a:rPr>
              <a:t>P(x)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3" name="object 333"/>
          <p:cNvSpPr txBox="1"/>
          <p:nvPr/>
        </p:nvSpPr>
        <p:spPr>
          <a:xfrm>
            <a:off x="1474192" y="4245396"/>
            <a:ext cx="93518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(s)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4" name="object 334"/>
          <p:cNvSpPr txBox="1"/>
          <p:nvPr/>
        </p:nvSpPr>
        <p:spPr>
          <a:xfrm>
            <a:off x="2237224" y="4772515"/>
            <a:ext cx="172315" cy="95301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spcBef>
                <a:spcPts val="89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5" name="object 335"/>
          <p:cNvSpPr txBox="1"/>
          <p:nvPr/>
        </p:nvSpPr>
        <p:spPr>
          <a:xfrm>
            <a:off x="2476206" y="4772515"/>
            <a:ext cx="172315" cy="95301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spcBef>
                <a:spcPts val="89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11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6" name="object 336"/>
          <p:cNvSpPr/>
          <p:nvPr/>
        </p:nvSpPr>
        <p:spPr>
          <a:xfrm>
            <a:off x="1844135" y="4227046"/>
            <a:ext cx="719206" cy="5717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/>
          <p:cNvSpPr/>
          <p:nvPr/>
        </p:nvSpPr>
        <p:spPr>
          <a:xfrm>
            <a:off x="2797822" y="4227046"/>
            <a:ext cx="745460" cy="5717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/>
          <p:cNvSpPr txBox="1"/>
          <p:nvPr/>
        </p:nvSpPr>
        <p:spPr>
          <a:xfrm>
            <a:off x="3417197" y="4245396"/>
            <a:ext cx="101311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(u)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711777" y="5232844"/>
            <a:ext cx="175347" cy="222963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lnSpc>
                <a:spcPts val="522"/>
              </a:lnSpc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lnSpc>
                <a:spcPts val="522"/>
              </a:lnSpc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−4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845" defTabSz="623438">
              <a:spcBef>
                <a:spcPts val="239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−5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0" name="object 340"/>
          <p:cNvSpPr/>
          <p:nvPr/>
        </p:nvSpPr>
        <p:spPr>
          <a:xfrm>
            <a:off x="854808" y="4993142"/>
            <a:ext cx="736836" cy="57551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/>
          <p:cNvSpPr txBox="1"/>
          <p:nvPr/>
        </p:nvSpPr>
        <p:spPr>
          <a:xfrm>
            <a:off x="628893" y="5217324"/>
            <a:ext cx="83869" cy="141576"/>
          </a:xfrm>
          <a:prstGeom prst="rect">
            <a:avLst/>
          </a:prstGeom>
        </p:spPr>
        <p:txBody>
          <a:bodyPr vert="vert270" wrap="square" lIns="0" tIns="3464" rIns="0" bIns="0" rtlCol="0">
            <a:spAutoFit/>
          </a:bodyPr>
          <a:lstStyle/>
          <a:p>
            <a:pPr marL="8659" defTabSz="623438">
              <a:spcBef>
                <a:spcPts val="27"/>
              </a:spcBef>
            </a:pPr>
            <a:r>
              <a:rPr sz="545" i="1" dirty="0">
                <a:solidFill>
                  <a:prstClr val="black"/>
                </a:solidFill>
                <a:latin typeface="Times New Roman"/>
                <a:cs typeface="Times New Roman"/>
              </a:rPr>
              <a:t>P(x)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2" name="object 342"/>
          <p:cNvSpPr txBox="1"/>
          <p:nvPr/>
        </p:nvSpPr>
        <p:spPr>
          <a:xfrm>
            <a:off x="694459" y="5436567"/>
            <a:ext cx="876300" cy="316672"/>
          </a:xfrm>
          <a:prstGeom prst="rect">
            <a:avLst/>
          </a:prstGeom>
        </p:spPr>
        <p:txBody>
          <a:bodyPr vert="horz" wrap="square" lIns="0" tIns="64943" rIns="0" bIns="0" rtlCol="0">
            <a:spAutoFit/>
          </a:bodyPr>
          <a:lstStyle/>
          <a:p>
            <a:pPr marL="43294" marR="280980" defTabSz="623438">
              <a:lnSpc>
                <a:spcPct val="35200"/>
              </a:lnSpc>
              <a:spcBef>
                <a:spcPts val="511"/>
              </a:spcBef>
              <a:tabLst>
                <a:tab pos="377526" algn="l"/>
              </a:tabLst>
            </a:pPr>
            <a:r>
              <a:rPr sz="818" spc="15" baseline="17361" dirty="0">
                <a:solidFill>
                  <a:prstClr val="black"/>
                </a:solidFill>
                <a:latin typeface="Times New Roman"/>
                <a:cs typeface="Times New Roman"/>
              </a:rPr>
              <a:t>10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authors  </a:t>
            </a: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−6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1182" defTabSz="623438">
              <a:lnSpc>
                <a:spcPts val="600"/>
              </a:lnSpc>
              <a:spcBef>
                <a:spcPts val="256"/>
              </a:spcBef>
              <a:tabLst>
                <a:tab pos="335531" algn="l"/>
                <a:tab pos="540313" algn="l"/>
                <a:tab pos="745528" algn="l"/>
              </a:tabLst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1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2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3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98288" algn="ctr" defTabSz="623438">
              <a:lnSpc>
                <a:spcPts val="600"/>
              </a:lnSpc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1683102" y="5358150"/>
            <a:ext cx="175347" cy="165255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lnSpc>
                <a:spcPts val="552"/>
              </a:lnSpc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977" defTabSz="623438">
              <a:lnSpc>
                <a:spcPts val="552"/>
              </a:lnSpc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−5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4" name="object 344"/>
          <p:cNvSpPr/>
          <p:nvPr/>
        </p:nvSpPr>
        <p:spPr>
          <a:xfrm>
            <a:off x="1826124" y="4993141"/>
            <a:ext cx="737217" cy="57175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" name="object 345"/>
          <p:cNvSpPr txBox="1"/>
          <p:nvPr/>
        </p:nvSpPr>
        <p:spPr>
          <a:xfrm>
            <a:off x="1771260" y="5581381"/>
            <a:ext cx="800100" cy="165255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25977" defTabSz="623438">
              <a:lnSpc>
                <a:spcPts val="600"/>
              </a:lnSpc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1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2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3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4</a:t>
            </a:r>
            <a:r>
              <a:rPr sz="562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5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64076" algn="ctr" defTabSz="623438">
              <a:lnSpc>
                <a:spcPts val="600"/>
              </a:lnSpc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6" name="object 346"/>
          <p:cNvSpPr txBox="1"/>
          <p:nvPr/>
        </p:nvSpPr>
        <p:spPr>
          <a:xfrm>
            <a:off x="2445878" y="5011496"/>
            <a:ext cx="117331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(w)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7" name="object 347"/>
          <p:cNvSpPr txBox="1"/>
          <p:nvPr/>
        </p:nvSpPr>
        <p:spPr>
          <a:xfrm>
            <a:off x="2035068" y="5436567"/>
            <a:ext cx="259773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web</a:t>
            </a:r>
            <a:r>
              <a:rPr sz="545" spc="-3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hits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8" name="object 348"/>
          <p:cNvSpPr txBox="1"/>
          <p:nvPr/>
        </p:nvSpPr>
        <p:spPr>
          <a:xfrm>
            <a:off x="2720130" y="5269243"/>
            <a:ext cx="68840" cy="6688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−6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9" name="object 349"/>
          <p:cNvSpPr txBox="1"/>
          <p:nvPr/>
        </p:nvSpPr>
        <p:spPr>
          <a:xfrm>
            <a:off x="2419906" y="4191000"/>
            <a:ext cx="1196686" cy="104594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R="833848" algn="r" defTabSz="623438">
              <a:lnSpc>
                <a:spcPts val="542"/>
              </a:lnSpc>
              <a:spcBef>
                <a:spcPts val="89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</a:p>
          <a:p>
            <a:pPr marR="807006" algn="r" defTabSz="623438">
              <a:lnSpc>
                <a:spcPts val="542"/>
              </a:lnSpc>
              <a:tabLst>
                <a:tab pos="225996" algn="l"/>
              </a:tabLst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(t)	</a:t>
            </a:r>
            <a:r>
              <a:rPr sz="818" spc="15" baseline="-3125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baseline="5050" dirty="0">
                <a:solidFill>
                  <a:prstClr val="black"/>
                </a:solidFill>
                <a:latin typeface="Times New Roman"/>
                <a:cs typeface="Times New Roman"/>
              </a:rPr>
              <a:t>−1</a:t>
            </a:r>
          </a:p>
          <a:p>
            <a:pPr marL="260632" defTabSz="623438">
              <a:spcBef>
                <a:spcPts val="27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−2</a:t>
            </a:r>
            <a:endParaRPr sz="375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60632" defTabSz="623438">
              <a:spcBef>
                <a:spcPts val="72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−3</a:t>
            </a:r>
            <a:endParaRPr sz="375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60632" defTabSz="623438">
              <a:spcBef>
                <a:spcPts val="68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−4</a:t>
            </a:r>
            <a:endParaRPr sz="375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60632" defTabSz="623438">
              <a:lnSpc>
                <a:spcPts val="443"/>
              </a:lnSpc>
              <a:spcBef>
                <a:spcPts val="562"/>
              </a:spcBef>
              <a:tabLst>
                <a:tab pos="597461" algn="l"/>
              </a:tabLst>
            </a:pPr>
            <a:r>
              <a:rPr sz="818" spc="5" baseline="17361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5" baseline="70707" dirty="0">
                <a:solidFill>
                  <a:prstClr val="black"/>
                </a:solidFill>
                <a:latin typeface="Times New Roman"/>
                <a:cs typeface="Times New Roman"/>
              </a:rPr>
              <a:t>−5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citations</a:t>
            </a:r>
            <a:endParaRPr sz="545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60632" defTabSz="623438">
              <a:lnSpc>
                <a:spcPts val="443"/>
              </a:lnSpc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−6</a:t>
            </a:r>
            <a:endParaRPr sz="375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48951" defTabSz="623438">
              <a:spcBef>
                <a:spcPts val="256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1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2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3</a:t>
            </a:r>
            <a:r>
              <a:rPr sz="562" spc="76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4</a:t>
            </a:r>
            <a:endParaRPr sz="562" baseline="50505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36820" defTabSz="623438">
              <a:lnSpc>
                <a:spcPts val="592"/>
              </a:lnSpc>
              <a:spcBef>
                <a:spcPts val="460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562" baseline="50505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36820" defTabSz="623438">
              <a:lnSpc>
                <a:spcPts val="592"/>
              </a:lnSpc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−2</a:t>
            </a:r>
            <a:endParaRPr sz="375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08688" defTabSz="623438">
              <a:spcBef>
                <a:spcPts val="385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−4</a:t>
            </a:r>
          </a:p>
        </p:txBody>
      </p:sp>
      <p:sp>
        <p:nvSpPr>
          <p:cNvPr id="350" name="object 350"/>
          <p:cNvSpPr/>
          <p:nvPr/>
        </p:nvSpPr>
        <p:spPr>
          <a:xfrm>
            <a:off x="2797822" y="4993141"/>
            <a:ext cx="736836" cy="57175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" name="object 351"/>
          <p:cNvSpPr txBox="1"/>
          <p:nvPr/>
        </p:nvSpPr>
        <p:spPr>
          <a:xfrm>
            <a:off x="3417200" y="5011496"/>
            <a:ext cx="101311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(x)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52" name="object 352"/>
          <p:cNvSpPr txBox="1"/>
          <p:nvPr/>
        </p:nvSpPr>
        <p:spPr>
          <a:xfrm>
            <a:off x="2613461" y="5153826"/>
            <a:ext cx="900545" cy="593769"/>
          </a:xfrm>
          <a:prstGeom prst="rect">
            <a:avLst/>
          </a:prstGeom>
        </p:spPr>
        <p:txBody>
          <a:bodyPr vert="horz" wrap="square" lIns="0" tIns="35069" rIns="0" bIns="0" rtlCol="0">
            <a:spAutoFit/>
          </a:bodyPr>
          <a:lstStyle/>
          <a:p>
            <a:pPr marL="43294" defTabSz="623438">
              <a:spcBef>
                <a:spcPts val="276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3294" defTabSz="623438">
              <a:lnSpc>
                <a:spcPts val="592"/>
              </a:lnSpc>
              <a:spcBef>
                <a:spcPts val="215"/>
              </a:spcBef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3294" defTabSz="623438">
              <a:lnSpc>
                <a:spcPts val="586"/>
              </a:lnSpc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−8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81403" algn="ctr" defTabSz="623438">
              <a:lnSpc>
                <a:spcPts val="433"/>
              </a:lnSpc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web</a:t>
            </a:r>
            <a:r>
              <a:rPr sz="545" spc="-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links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3294" defTabSz="623438">
              <a:lnSpc>
                <a:spcPts val="443"/>
              </a:lnSpc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−10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55427" defTabSz="623438">
              <a:lnSpc>
                <a:spcPts val="600"/>
              </a:lnSpc>
              <a:spcBef>
                <a:spcPts val="256"/>
              </a:spcBef>
              <a:tabLst>
                <a:tab pos="359776" algn="l"/>
                <a:tab pos="564558" algn="l"/>
                <a:tab pos="769340" algn="l"/>
              </a:tabLst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2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4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6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22100" algn="ctr" defTabSz="623438">
              <a:lnSpc>
                <a:spcPts val="600"/>
              </a:lnSpc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53" name="object 353"/>
          <p:cNvSpPr txBox="1"/>
          <p:nvPr/>
        </p:nvSpPr>
        <p:spPr>
          <a:xfrm>
            <a:off x="2033570" y="3904739"/>
            <a:ext cx="217343" cy="95236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8659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quakes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54" name="object 354"/>
          <p:cNvSpPr txBox="1"/>
          <p:nvPr/>
        </p:nvSpPr>
        <p:spPr>
          <a:xfrm>
            <a:off x="685800" y="4191000"/>
            <a:ext cx="1609725" cy="1223045"/>
          </a:xfrm>
          <a:prstGeom prst="rect">
            <a:avLst/>
          </a:prstGeom>
        </p:spPr>
        <p:txBody>
          <a:bodyPr vert="horz" wrap="square" lIns="0" tIns="11257" rIns="0" bIns="0" rtlCol="0">
            <a:spAutoFit/>
          </a:bodyPr>
          <a:lstStyle/>
          <a:p>
            <a:pPr marL="1023044" defTabSz="623438">
              <a:spcBef>
                <a:spcPts val="89"/>
              </a:spcBef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23044" defTabSz="623438">
              <a:spcBef>
                <a:spcPts val="457"/>
              </a:spcBef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−1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23438">
              <a:spcBef>
                <a:spcPts val="20"/>
              </a:spcBef>
            </a:pPr>
            <a:endParaRPr sz="81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94913" defTabSz="623438">
              <a:lnSpc>
                <a:spcPts val="307"/>
              </a:lnSpc>
              <a:spcBef>
                <a:spcPts val="3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−2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51953" defTabSz="623438">
              <a:lnSpc>
                <a:spcPts val="511"/>
              </a:lnSpc>
              <a:tabLst>
                <a:tab pos="1023044" algn="l"/>
              </a:tabLst>
            </a:pPr>
            <a:r>
              <a:rPr sz="818" spc="15" baseline="-38194" dirty="0">
                <a:solidFill>
                  <a:prstClr val="black"/>
                </a:solidFill>
                <a:latin typeface="Times New Roman"/>
                <a:cs typeface="Times New Roman"/>
              </a:rPr>
              <a:t>10	</a:t>
            </a: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87917" defTabSz="623438">
              <a:lnSpc>
                <a:spcPts val="443"/>
              </a:lnSpc>
              <a:spcBef>
                <a:spcPts val="225"/>
              </a:spcBef>
              <a:tabLst>
                <a:tab pos="1356410" algn="l"/>
              </a:tabLst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surnames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wealth</a:t>
            </a:r>
            <a:endParaRPr sz="54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51953" defTabSz="623438">
              <a:lnSpc>
                <a:spcPts val="443"/>
              </a:lnSpc>
              <a:tabLst>
                <a:tab pos="1023044" algn="l"/>
              </a:tabLst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−4	</a:t>
            </a: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−3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9840" defTabSz="623438">
              <a:spcBef>
                <a:spcPts val="256"/>
              </a:spcBef>
              <a:tabLst>
                <a:tab pos="378392" algn="l"/>
                <a:tab pos="617377" algn="l"/>
                <a:tab pos="856361" algn="l"/>
                <a:tab pos="1111365" algn="l"/>
                <a:tab pos="1349916" algn="l"/>
              </a:tabLst>
            </a:pP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4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5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6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7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8	</a:t>
            </a:r>
            <a:r>
              <a:rPr sz="545" spc="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10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9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R="484463" algn="r" defTabSz="623438">
              <a:lnSpc>
                <a:spcPts val="552"/>
              </a:lnSpc>
              <a:spcBef>
                <a:spcPts val="460"/>
              </a:spcBef>
              <a:tabLst>
                <a:tab pos="971091" algn="l"/>
              </a:tabLst>
            </a:pP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	</a:t>
            </a:r>
            <a:r>
              <a:rPr sz="545" spc="10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baseline="50505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endParaRPr sz="562" baseline="5050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51953" defTabSz="623438">
              <a:lnSpc>
                <a:spcPts val="552"/>
              </a:lnSpc>
              <a:tabLst>
                <a:tab pos="796615" algn="l"/>
                <a:tab pos="1023044" algn="l"/>
              </a:tabLst>
            </a:pPr>
            <a:r>
              <a:rPr sz="818" spc="5" baseline="-27777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5" baseline="10101" dirty="0">
                <a:solidFill>
                  <a:prstClr val="black"/>
                </a:solidFill>
                <a:latin typeface="Times New Roman"/>
                <a:cs typeface="Times New Roman"/>
              </a:rPr>
              <a:t>−1	</a:t>
            </a:r>
            <a:r>
              <a:rPr sz="818" spc="10" baseline="3472" dirty="0">
                <a:solidFill>
                  <a:prstClr val="black"/>
                </a:solidFill>
                <a:latin typeface="Times New Roman"/>
                <a:cs typeface="Times New Roman"/>
              </a:rPr>
              <a:t>(v)	</a:t>
            </a: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−1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51953" defTabSz="623438">
              <a:spcBef>
                <a:spcPts val="3"/>
              </a:spcBef>
              <a:tabLst>
                <a:tab pos="1023044" algn="l"/>
              </a:tabLst>
            </a:pPr>
            <a:r>
              <a:rPr sz="818" spc="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spc="3" dirty="0">
                <a:solidFill>
                  <a:prstClr val="black"/>
                </a:solidFill>
                <a:latin typeface="Times New Roman"/>
                <a:cs typeface="Times New Roman"/>
              </a:rPr>
              <a:t>−2	</a:t>
            </a:r>
            <a:r>
              <a:rPr sz="818" spc="5" baseline="-48611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562" spc="5" baseline="-20202" dirty="0">
                <a:solidFill>
                  <a:prstClr val="black"/>
                </a:solidFill>
                <a:latin typeface="Times New Roman"/>
                <a:cs typeface="Times New Roman"/>
              </a:rPr>
              <a:t>−2</a:t>
            </a:r>
            <a:endParaRPr sz="562" baseline="-20202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3822" defTabSz="623438">
              <a:lnSpc>
                <a:spcPts val="239"/>
              </a:lnSpc>
              <a:spcBef>
                <a:spcPts val="242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−3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R="457621" algn="r" defTabSz="623438">
              <a:lnSpc>
                <a:spcPts val="443"/>
              </a:lnSpc>
            </a:pPr>
            <a:r>
              <a:rPr sz="818" spc="15" baseline="-34722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−3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94913" defTabSz="623438">
              <a:spcBef>
                <a:spcPts val="307"/>
              </a:spcBef>
            </a:pPr>
            <a:r>
              <a:rPr sz="375" dirty="0">
                <a:solidFill>
                  <a:prstClr val="black"/>
                </a:solidFill>
                <a:latin typeface="Times New Roman"/>
                <a:cs typeface="Times New Roman"/>
              </a:rPr>
              <a:t>−4</a:t>
            </a:r>
            <a:endParaRPr sz="37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55" name="Title 354">
            <a:extLst>
              <a:ext uri="{FF2B5EF4-FFF2-40B4-BE49-F238E27FC236}">
                <a16:creationId xmlns:a16="http://schemas.microsoft.com/office/drawing/2014/main" id="{F1025023-F04C-4C94-A9A4-E34686BFB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8077200" cy="701877"/>
          </a:xfrm>
        </p:spPr>
        <p:txBody>
          <a:bodyPr/>
          <a:lstStyle/>
          <a:p>
            <a:r>
              <a:rPr lang="en-US" dirty="0"/>
              <a:t>“Ubiquitous”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70E263C8-288F-43EE-BF52-9BE3776230F5}"/>
              </a:ext>
            </a:extLst>
          </p:cNvPr>
          <p:cNvSpPr txBox="1"/>
          <p:nvPr/>
        </p:nvSpPr>
        <p:spPr>
          <a:xfrm>
            <a:off x="3969702" y="233916"/>
            <a:ext cx="486031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Clauset</a:t>
            </a:r>
            <a:r>
              <a:rPr lang="en-US" dirty="0"/>
              <a:t>, </a:t>
            </a:r>
            <a:r>
              <a:rPr lang="en-US" dirty="0" err="1"/>
              <a:t>Shalizi</a:t>
            </a:r>
            <a:r>
              <a:rPr lang="en-US" dirty="0"/>
              <a:t>, Newman, 2009, extensive analysis of </a:t>
            </a:r>
            <a:r>
              <a:rPr lang="en-US" i="1" dirty="0"/>
              <a:t>proposed </a:t>
            </a:r>
            <a:r>
              <a:rPr lang="en-US" dirty="0"/>
              <a:t>PL distributions in: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Frequency of unique words </a:t>
            </a:r>
            <a:r>
              <a:rPr lang="en-US" i="1" dirty="0"/>
              <a:t>Moby Dick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Protein degree distribution in a yeast.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Degree distribution of metabolites in </a:t>
            </a:r>
            <a:r>
              <a:rPr lang="en-US" i="1" dirty="0"/>
              <a:t>E. coli</a:t>
            </a:r>
            <a:r>
              <a:rPr lang="en-US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 degree distribution of Internet autonomous systems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Number of calls received by AT&amp;T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Intensity of wars from 1816–1980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Severity of terrorist attacks worldwide from 1968 - 2006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Bytes of data received in response to HTTP  requests from computers at a large research laboratory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Species per genus of mammals during the late Quaternary period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Frequency of sightings of bird species in the United States.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Customers affected by electrical blackouts in the United States.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Sales volume of bestselling books in the United States.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0322"/>
            <a:ext cx="7048500" cy="1343362"/>
          </a:xfrm>
        </p:spPr>
        <p:txBody>
          <a:bodyPr>
            <a:normAutofit/>
          </a:bodyPr>
          <a:lstStyle/>
          <a:p>
            <a:r>
              <a:rPr lang="en-US" dirty="0" err="1"/>
              <a:t>Normalistan</a:t>
            </a:r>
            <a:r>
              <a:rPr lang="en-US" dirty="0"/>
              <a:t> vs. </a:t>
            </a:r>
            <a:r>
              <a:rPr lang="en-US" dirty="0" err="1"/>
              <a:t>Extremistan</a:t>
            </a:r>
            <a:r>
              <a:rPr lang="en-US" dirty="0"/>
              <a:t>: The Stadium Paradox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2725" y="2192369"/>
            <a:ext cx="6172200" cy="3957066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100,000 individuals: </a:t>
            </a:r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height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Mean height is 5’ 7” (170 cm)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Worlds tallest is 8’ 3” (251 cm)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If Sultan Kosan joins the crowd, its mean height changes by about 0.001 cm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100,000 individuals: </a:t>
            </a:r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wealth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Mean wealth approx. $200,000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Richest is Bill Gates at $72 billion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If Bill Gates decides to attend the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game, the mean wealth changes to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$920,000 (a 460% increase) </a:t>
            </a:r>
          </a:p>
        </p:txBody>
      </p:sp>
      <p:pic>
        <p:nvPicPr>
          <p:cNvPr id="2050" name="Picture 2" descr="http://media1.break.com/dnet/media/597/786/2786597/world-s-tallest-man-meets-world-s-shortest-man-image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190" y="974861"/>
            <a:ext cx="1349115" cy="203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yhero.com/images/guest/g243/hero106692/bill%20gates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267200"/>
            <a:ext cx="1607696" cy="160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26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5E936-3560-4171-81F1-90D13FE50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Assume You’re Designing a Queue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62B91-6643-43D7-992A-A8B171C83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Single-server, no capacity, exponential arrival times</a:t>
            </a:r>
          </a:p>
          <a:p>
            <a:r>
              <a:rPr lang="en-US" dirty="0"/>
              <a:t>Baseline: exponential service times</a:t>
            </a:r>
          </a:p>
          <a:p>
            <a:r>
              <a:rPr lang="en-US" dirty="0"/>
              <a:t>Parameterize the queue using a sample of 500 customers (“one day”)</a:t>
            </a:r>
          </a:p>
          <a:p>
            <a:r>
              <a:rPr lang="en-US" dirty="0"/>
              <a:t>What happens if you’re wrong about the service time distribution?</a:t>
            </a:r>
          </a:p>
          <a:p>
            <a:pPr lvl="1"/>
            <a:r>
              <a:rPr lang="en-US" dirty="0"/>
              <a:t>What if it’s PL and not exponential?</a:t>
            </a:r>
          </a:p>
          <a:p>
            <a:pPr lvl="1"/>
            <a:r>
              <a:rPr lang="en-US" dirty="0"/>
              <a:t>How often will the deployed systems “fail”</a:t>
            </a:r>
          </a:p>
          <a:p>
            <a:pPr lvl="1"/>
            <a:r>
              <a:rPr lang="en-US" dirty="0"/>
              <a:t>What’s your likelihood of being fired?</a:t>
            </a:r>
          </a:p>
        </p:txBody>
      </p:sp>
    </p:spTree>
    <p:extLst>
      <p:ext uri="{BB962C8B-B14F-4D97-AF65-F5344CB8AC3E}">
        <p14:creationId xmlns:p14="http://schemas.microsoft.com/office/powerpoint/2010/main" val="2343700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8D6F-A73A-40BF-B5A0-0EBD8B6A9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Textbook Baseline M/M/1 Queue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F01F82-9B55-47F8-AF85-F28FFB2EA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34" y="2057400"/>
            <a:ext cx="8158566" cy="4577371"/>
          </a:xfrm>
        </p:spPr>
      </p:pic>
    </p:spTree>
    <p:extLst>
      <p:ext uri="{BB962C8B-B14F-4D97-AF65-F5344CB8AC3E}">
        <p14:creationId xmlns:p14="http://schemas.microsoft.com/office/powerpoint/2010/main" val="831008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68E5-785F-4F15-967E-9B606A0F1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with M/P/1?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2BE674-9D91-490D-B7E6-1694F6027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34" y="2057400"/>
            <a:ext cx="7777566" cy="4363611"/>
          </a:xfrm>
        </p:spPr>
      </p:pic>
    </p:spTree>
    <p:extLst>
      <p:ext uri="{BB962C8B-B14F-4D97-AF65-F5344CB8AC3E}">
        <p14:creationId xmlns:p14="http://schemas.microsoft.com/office/powerpoint/2010/main" val="2316541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20D3DF-CA13-4C4D-821F-08C80C7E88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12453"/>
            <a:ext cx="7239000" cy="536138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82942A-CB5F-4050-BE54-2850F3C7C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066800"/>
          </a:xfrm>
        </p:spPr>
        <p:txBody>
          <a:bodyPr/>
          <a:lstStyle/>
          <a:p>
            <a:r>
              <a:rPr lang="en-US" dirty="0"/>
              <a:t>Simulation in Python</a:t>
            </a:r>
          </a:p>
        </p:txBody>
      </p:sp>
    </p:spTree>
    <p:extLst>
      <p:ext uri="{BB962C8B-B14F-4D97-AF65-F5344CB8AC3E}">
        <p14:creationId xmlns:p14="http://schemas.microsoft.com/office/powerpoint/2010/main" val="229416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E9E9E7-CA39-4B54-A99C-3A979973E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68889"/>
            <a:ext cx="7162800" cy="530494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47BE80-5D82-4ED6-9074-B11300ACF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/>
              <a:t>The M/P/1 Queue (Linear Scale)</a:t>
            </a:r>
          </a:p>
        </p:txBody>
      </p:sp>
    </p:spTree>
    <p:extLst>
      <p:ext uri="{BB962C8B-B14F-4D97-AF65-F5344CB8AC3E}">
        <p14:creationId xmlns:p14="http://schemas.microsoft.com/office/powerpoint/2010/main" val="181178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E9E9E7-CA39-4B54-A99C-3A979973E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1268889"/>
            <a:ext cx="7162800" cy="530494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47BE80-5D82-4ED6-9074-B11300ACF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/>
              <a:t>The M/P/1 Queue (Log Scale)</a:t>
            </a:r>
          </a:p>
        </p:txBody>
      </p:sp>
    </p:spTree>
    <p:extLst>
      <p:ext uri="{BB962C8B-B14F-4D97-AF65-F5344CB8AC3E}">
        <p14:creationId xmlns:p14="http://schemas.microsoft.com/office/powerpoint/2010/main" val="2557792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E9E9E7-CA39-4B54-A99C-3A979973E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1" y="1268889"/>
            <a:ext cx="7162798" cy="530494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47BE80-5D82-4ED6-9074-B11300ACF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10K Trials M/P/1 Queue (Linear Scale)</a:t>
            </a:r>
          </a:p>
        </p:txBody>
      </p:sp>
    </p:spTree>
    <p:extLst>
      <p:ext uri="{BB962C8B-B14F-4D97-AF65-F5344CB8AC3E}">
        <p14:creationId xmlns:p14="http://schemas.microsoft.com/office/powerpoint/2010/main" val="302343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E9E9E7-CA39-4B54-A99C-3A979973E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1" y="1435398"/>
            <a:ext cx="7162798" cy="497192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47BE80-5D82-4ED6-9074-B11300ACF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/>
              <a:t>10K Trials M/P/1 Queue (Log Scale)</a:t>
            </a:r>
          </a:p>
        </p:txBody>
      </p:sp>
    </p:spTree>
    <p:extLst>
      <p:ext uri="{BB962C8B-B14F-4D97-AF65-F5344CB8AC3E}">
        <p14:creationId xmlns:p14="http://schemas.microsoft.com/office/powerpoint/2010/main" val="4191088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1FF9-635F-4ACF-87F2-417DEEF60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Conclusion: Do Your Homework!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B1D7D-BDB1-4665-91D9-82BFDEB5D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Assuming you have a “well-defined” distribution when you actually have a power law will lead to spectacular failures on deployment</a:t>
            </a:r>
          </a:p>
          <a:p>
            <a:pPr lvl="1"/>
            <a:r>
              <a:rPr lang="en-US" dirty="0"/>
              <a:t>If failure is &gt; 3</a:t>
            </a:r>
            <a:r>
              <a:rPr lang="el-GR" i="1" dirty="0"/>
              <a:t>σ</a:t>
            </a:r>
            <a:r>
              <a:rPr lang="en-US" dirty="0"/>
              <a:t>, 41% vice 1.4%</a:t>
            </a:r>
          </a:p>
          <a:p>
            <a:pPr lvl="1"/>
            <a:r>
              <a:rPr lang="en-US" dirty="0"/>
              <a:t>If failure is &gt; 6</a:t>
            </a:r>
            <a:r>
              <a:rPr lang="el-GR" i="1" dirty="0"/>
              <a:t>σ</a:t>
            </a:r>
            <a:r>
              <a:rPr lang="en-US" dirty="0"/>
              <a:t>, 32% vice 0.3%</a:t>
            </a:r>
          </a:p>
          <a:p>
            <a:r>
              <a:rPr lang="en-US" i="1" dirty="0"/>
              <a:t>Due diligence </a:t>
            </a:r>
            <a:r>
              <a:rPr lang="en-US" dirty="0"/>
              <a:t>should include investigating the potential for “mean swamping” behavior</a:t>
            </a:r>
            <a:endParaRPr lang="en-US" i="1" dirty="0"/>
          </a:p>
          <a:p>
            <a:pPr lvl="1"/>
            <a:r>
              <a:rPr lang="en-US" dirty="0"/>
              <a:t>How do we detect power law behavior?</a:t>
            </a:r>
          </a:p>
          <a:p>
            <a:pPr lvl="1"/>
            <a:r>
              <a:rPr lang="en-US" dirty="0"/>
              <a:t>How do we simulate PL behavior?</a:t>
            </a:r>
          </a:p>
          <a:p>
            <a:pPr lvl="1"/>
            <a:r>
              <a:rPr lang="en-US" dirty="0"/>
              <a:t>How do we parameterize a PL random variable?</a:t>
            </a:r>
          </a:p>
        </p:txBody>
      </p:sp>
    </p:spTree>
    <p:extLst>
      <p:ext uri="{BB962C8B-B14F-4D97-AF65-F5344CB8AC3E}">
        <p14:creationId xmlns:p14="http://schemas.microsoft.com/office/powerpoint/2010/main" val="3326823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932A-BFCA-4832-838E-A876860D7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PL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BB63B-FDEF-4CA0-8CC0-564F7374B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Five informal techniques</a:t>
            </a:r>
          </a:p>
          <a:p>
            <a:pPr lvl="1"/>
            <a:r>
              <a:rPr lang="en-US" dirty="0"/>
              <a:t>Q-Q plot</a:t>
            </a:r>
          </a:p>
          <a:p>
            <a:pPr lvl="1"/>
            <a:r>
              <a:rPr lang="en-US" dirty="0"/>
              <a:t>Log-log plot</a:t>
            </a:r>
          </a:p>
          <a:p>
            <a:pPr lvl="1"/>
            <a:r>
              <a:rPr lang="en-US" dirty="0" err="1"/>
              <a:t>Alstott’s</a:t>
            </a:r>
            <a:r>
              <a:rPr lang="en-US" dirty="0"/>
              <a:t> CSV </a:t>
            </a:r>
            <a:r>
              <a:rPr lang="en-US" i="1" dirty="0" err="1"/>
              <a:t>powerlaw</a:t>
            </a:r>
            <a:r>
              <a:rPr lang="en-US" i="1" dirty="0"/>
              <a:t> </a:t>
            </a:r>
            <a:r>
              <a:rPr lang="en-US" dirty="0"/>
              <a:t>Python application</a:t>
            </a:r>
          </a:p>
          <a:p>
            <a:pPr lvl="1"/>
            <a:r>
              <a:rPr lang="en-US" dirty="0"/>
              <a:t>Lorenz plot (Gini coefficient)</a:t>
            </a:r>
          </a:p>
          <a:p>
            <a:pPr lvl="1"/>
            <a:r>
              <a:rPr lang="en-US" dirty="0"/>
              <a:t>Sigma-convergence experiment</a:t>
            </a:r>
          </a:p>
          <a:p>
            <a:r>
              <a:rPr lang="en-US" dirty="0"/>
              <a:t>Nothing will </a:t>
            </a:r>
            <a:r>
              <a:rPr lang="en-US" i="1" dirty="0"/>
              <a:t>prove </a:t>
            </a:r>
            <a:r>
              <a:rPr lang="en-US" dirty="0"/>
              <a:t>the presence of PL over other, better-behaved distributions</a:t>
            </a:r>
          </a:p>
          <a:p>
            <a:pPr lvl="1"/>
            <a:r>
              <a:rPr lang="en-US" dirty="0"/>
              <a:t>But the “alternative” is a very unusual distribution</a:t>
            </a:r>
          </a:p>
          <a:p>
            <a:pPr lvl="1"/>
            <a:r>
              <a:rPr lang="en-US" dirty="0"/>
              <a:t>If you wish to simulate, the PL is probably the most stable of the PRNGs you would implement</a:t>
            </a:r>
          </a:p>
        </p:txBody>
      </p:sp>
    </p:spTree>
    <p:extLst>
      <p:ext uri="{BB962C8B-B14F-4D97-AF65-F5344CB8AC3E}">
        <p14:creationId xmlns:p14="http://schemas.microsoft.com/office/powerpoint/2010/main" val="2696472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4A24C-FFF4-4D92-9B72-19F730128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Parameterizing PL RNGs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FFD08-99B1-4E8B-A744-8804F2C96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Two-parameter distribution:  </a:t>
            </a:r>
            <a:r>
              <a:rPr lang="en-US" i="1" dirty="0" err="1"/>
              <a:t>x</a:t>
            </a:r>
            <a:r>
              <a:rPr lang="en-US" i="1" baseline="-25000" dirty="0" err="1"/>
              <a:t>min</a:t>
            </a:r>
            <a:r>
              <a:rPr lang="en-US" dirty="0"/>
              <a:t>, </a:t>
            </a:r>
            <a:r>
              <a:rPr lang="en-US" i="1" dirty="0">
                <a:sym typeface="Symbol Tiger" panose="05050102010706020507" pitchFamily="18" charset="2"/>
              </a:rPr>
              <a:t></a:t>
            </a:r>
          </a:p>
          <a:p>
            <a:r>
              <a:rPr lang="en-US" dirty="0">
                <a:sym typeface="Symbol Tiger" panose="05050102010706020507" pitchFamily="18" charset="2"/>
              </a:rPr>
              <a:t>Note that </a:t>
            </a:r>
            <a:r>
              <a:rPr lang="en-US" i="1" dirty="0" err="1"/>
              <a:t>x</a:t>
            </a:r>
            <a:r>
              <a:rPr lang="en-US" i="1" baseline="-25000" dirty="0" err="1"/>
              <a:t>min</a:t>
            </a:r>
            <a:r>
              <a:rPr lang="en-US" dirty="0">
                <a:sym typeface="Symbol Tiger" panose="05050102010706020507" pitchFamily="18" charset="2"/>
              </a:rPr>
              <a:t> must not be zero!</a:t>
            </a:r>
          </a:p>
          <a:p>
            <a:r>
              <a:rPr lang="en-US" dirty="0">
                <a:sym typeface="Symbol Tiger" panose="05050102010706020507" pitchFamily="18" charset="2"/>
              </a:rPr>
              <a:t>PL is a continuous random variable, but real life often deals in discrete values (firm size, words, degree distribution, etc.)</a:t>
            </a:r>
          </a:p>
          <a:p>
            <a:pPr lvl="1"/>
            <a:r>
              <a:rPr lang="en-US" dirty="0">
                <a:sym typeface="Symbol Tiger" panose="05050102010706020507" pitchFamily="18" charset="2"/>
              </a:rPr>
              <a:t>Some subjectivity involved in converting</a:t>
            </a:r>
          </a:p>
          <a:p>
            <a:r>
              <a:rPr lang="en-US" dirty="0">
                <a:sym typeface="Symbol Tiger" panose="05050102010706020507" pitchFamily="18" charset="2"/>
              </a:rPr>
              <a:t>Beware of the two definitions of PL distribution…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432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2119"/>
            <a:ext cx="8229600" cy="821622"/>
          </a:xfrm>
        </p:spPr>
        <p:txBody>
          <a:bodyPr/>
          <a:lstStyle/>
          <a:p>
            <a:r>
              <a:rPr lang="en-US" dirty="0"/>
              <a:t>Dueling Power Law Distributions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0577236"/>
              </p:ext>
            </p:extLst>
          </p:nvPr>
        </p:nvGraphicFramePr>
        <p:xfrm>
          <a:off x="141709" y="1143000"/>
          <a:ext cx="8860582" cy="58165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2896">
                  <a:extLst>
                    <a:ext uri="{9D8B030D-6E8A-4147-A177-3AD203B41FA5}">
                      <a16:colId xmlns:a16="http://schemas.microsoft.com/office/drawing/2014/main" val="205744783"/>
                    </a:ext>
                  </a:extLst>
                </a:gridCol>
                <a:gridCol w="2953843">
                  <a:extLst>
                    <a:ext uri="{9D8B030D-6E8A-4147-A177-3AD203B41FA5}">
                      <a16:colId xmlns:a16="http://schemas.microsoft.com/office/drawing/2014/main" val="2904947015"/>
                    </a:ext>
                  </a:extLst>
                </a:gridCol>
                <a:gridCol w="2953843">
                  <a:extLst>
                    <a:ext uri="{9D8B030D-6E8A-4147-A177-3AD203B41FA5}">
                      <a16:colId xmlns:a16="http://schemas.microsoft.com/office/drawing/2014/main" val="495851696"/>
                    </a:ext>
                  </a:extLst>
                </a:gridCol>
              </a:tblGrid>
              <a:tr h="3737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Function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CDF-Defined PL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PDF-Defined PL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7174479"/>
                  </a:ext>
                </a:extLst>
              </a:tr>
              <a:tr h="3768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Used by: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Axtell, Pareto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Cioffi, </a:t>
                      </a:r>
                      <a:r>
                        <a:rPr lang="en-US" sz="1600" dirty="0" err="1">
                          <a:effectLst/>
                        </a:rPr>
                        <a:t>Clauset</a:t>
                      </a:r>
                      <a:r>
                        <a:rPr lang="en-US" sz="1600" dirty="0">
                          <a:effectLst/>
                        </a:rPr>
                        <a:t> et.al., Wikipedia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0616543"/>
                  </a:ext>
                </a:extLst>
              </a:tr>
              <a:tr h="5605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Power Law Exponent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i="1" dirty="0">
                          <a:effectLst/>
                        </a:rPr>
                        <a:t>α</a:t>
                      </a:r>
                      <a:endParaRPr lang="en-US" sz="36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i="1" dirty="0">
                          <a:effectLst/>
                        </a:rPr>
                        <a:t>α'</a:t>
                      </a:r>
                      <a:endParaRPr lang="en-US" sz="36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4823785"/>
                  </a:ext>
                </a:extLst>
              </a:tr>
              <a:tr h="12034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Probability Density Function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87194"/>
                  </a:ext>
                </a:extLst>
              </a:tr>
              <a:tr h="99483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Cumulative Distribution Function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2439093"/>
                  </a:ext>
                </a:extLst>
              </a:tr>
              <a:tr h="11519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CCDF: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effectLst/>
                        </a:rPr>
                        <a:t>                  </a:t>
                      </a:r>
                      <a:r>
                        <a:rPr lang="en-US" sz="1600" dirty="0">
                          <a:effectLst/>
                        </a:rPr>
                        <a:t>                          =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9647807"/>
                  </a:ext>
                </a:extLst>
              </a:tr>
              <a:tr h="11550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Generating function for PL variates from U(0, 1)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878452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769957"/>
              </p:ext>
            </p:extLst>
          </p:nvPr>
        </p:nvGraphicFramePr>
        <p:xfrm>
          <a:off x="3544675" y="2495313"/>
          <a:ext cx="1506298" cy="828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61669" imgH="418918" progId="Equation.DSMT4">
                  <p:embed/>
                </p:oleObj>
              </mc:Choice>
              <mc:Fallback>
                <p:oleObj name="Equation" r:id="rId2" imgW="761669" imgH="418918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4675" y="2495313"/>
                        <a:ext cx="1506298" cy="8284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6304820"/>
              </p:ext>
            </p:extLst>
          </p:nvPr>
        </p:nvGraphicFramePr>
        <p:xfrm>
          <a:off x="6723211" y="2795588"/>
          <a:ext cx="1738312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63280" imgH="228600" progId="Equation.DSMT4">
                  <p:embed/>
                </p:oleObj>
              </mc:Choice>
              <mc:Fallback>
                <p:oleObj name="Equation" r:id="rId4" imgW="863280" imgH="22860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3211" y="2795588"/>
                        <a:ext cx="1738312" cy="452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655641"/>
              </p:ext>
            </p:extLst>
          </p:nvPr>
        </p:nvGraphicFramePr>
        <p:xfrm>
          <a:off x="3343423" y="3713163"/>
          <a:ext cx="2459038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44520" imgH="469800" progId="Equation.DSMT4">
                  <p:embed/>
                </p:oleObj>
              </mc:Choice>
              <mc:Fallback>
                <p:oleObj name="Equation" r:id="rId6" imgW="1244520" imgH="469800" progId="Equation.DSMT4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3423" y="3713163"/>
                        <a:ext cx="2459038" cy="9286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125216"/>
              </p:ext>
            </p:extLst>
          </p:nvPr>
        </p:nvGraphicFramePr>
        <p:xfrm>
          <a:off x="6010423" y="3648075"/>
          <a:ext cx="293687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85720" imgH="469800" progId="Equation.DSMT4">
                  <p:embed/>
                </p:oleObj>
              </mc:Choice>
              <mc:Fallback>
                <p:oleObj name="Equation" r:id="rId8" imgW="1485720" imgH="46980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0423" y="3648075"/>
                        <a:ext cx="2936875" cy="928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51660"/>
              </p:ext>
            </p:extLst>
          </p:nvPr>
        </p:nvGraphicFramePr>
        <p:xfrm>
          <a:off x="1324123" y="4897432"/>
          <a:ext cx="1054408" cy="401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33160" imgH="203040" progId="Equation.DSMT4">
                  <p:embed/>
                </p:oleObj>
              </mc:Choice>
              <mc:Fallback>
                <p:oleObj name="Equation" r:id="rId10" imgW="533160" imgH="20304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4123" y="4897432"/>
                        <a:ext cx="1054408" cy="4016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836301"/>
              </p:ext>
            </p:extLst>
          </p:nvPr>
        </p:nvGraphicFramePr>
        <p:xfrm>
          <a:off x="3529161" y="4633913"/>
          <a:ext cx="18827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52200" imgH="469800" progId="Equation.DSMT4">
                  <p:embed/>
                </p:oleObj>
              </mc:Choice>
              <mc:Fallback>
                <p:oleObj name="Equation" r:id="rId12" imgW="952200" imgH="469800" progId="Equation.DSMT4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161" y="4633913"/>
                        <a:ext cx="1882775" cy="9286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019055"/>
              </p:ext>
            </p:extLst>
          </p:nvPr>
        </p:nvGraphicFramePr>
        <p:xfrm>
          <a:off x="6164411" y="4662488"/>
          <a:ext cx="223361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30040" imgH="469800" progId="Equation.DSMT4">
                  <p:embed/>
                </p:oleObj>
              </mc:Choice>
              <mc:Fallback>
                <p:oleObj name="Equation" r:id="rId14" imgW="1130040" imgH="469800" progId="Equation.DSMT4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4411" y="4662488"/>
                        <a:ext cx="2233612" cy="930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4556239"/>
              </p:ext>
            </p:extLst>
          </p:nvPr>
        </p:nvGraphicFramePr>
        <p:xfrm>
          <a:off x="3996050" y="5773284"/>
          <a:ext cx="1104619" cy="778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558558" imgH="393529" progId="Equation.DSMT4">
                  <p:embed/>
                </p:oleObj>
              </mc:Choice>
              <mc:Fallback>
                <p:oleObj name="Equation" r:id="rId16" imgW="558558" imgH="393529" progId="Equation.DSMT4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6050" y="5773284"/>
                        <a:ext cx="1104619" cy="7782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1338783"/>
              </p:ext>
            </p:extLst>
          </p:nvPr>
        </p:nvGraphicFramePr>
        <p:xfrm>
          <a:off x="5996136" y="5697538"/>
          <a:ext cx="2309812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68200" imgH="431640" progId="Equation.DSMT4">
                  <p:embed/>
                </p:oleObj>
              </mc:Choice>
              <mc:Fallback>
                <p:oleObj name="Equation" r:id="rId18" imgW="1168200" imgH="431640" progId="Equation.DSMT4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6136" y="5697538"/>
                        <a:ext cx="2309812" cy="854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FE6CCDA0-6B2F-47F2-BB53-53EFA87324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644712"/>
              </p:ext>
            </p:extLst>
          </p:nvPr>
        </p:nvGraphicFramePr>
        <p:xfrm>
          <a:off x="1816248" y="4021138"/>
          <a:ext cx="928688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469800" imgH="203040" progId="Equation.DSMT4">
                  <p:embed/>
                </p:oleObj>
              </mc:Choice>
              <mc:Fallback>
                <p:oleObj name="Equation" r:id="rId20" imgW="469800" imgH="20304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FE6CCDA0-6B2F-47F2-BB53-53EFA87324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248" y="4021138"/>
                        <a:ext cx="928688" cy="4016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571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FEA75-5B43-4501-8BD5-38C1EDBED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</a:t>
            </a:r>
            <a:r>
              <a:rPr lang="en-US" i="1" dirty="0">
                <a:sym typeface="Symbol Tiger" panose="05050102010706020507" pitchFamily="18" charset="2"/>
              </a:rPr>
              <a:t>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F31DA-6C30-465E-A3C9-B3608DB09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effective: Linear regression of the log-transformed CCDF</a:t>
            </a:r>
          </a:p>
          <a:p>
            <a:r>
              <a:rPr lang="en-US" dirty="0"/>
              <a:t>Better: Work backwards from </a:t>
            </a:r>
            <a:r>
              <a:rPr lang="en-US" i="1" dirty="0"/>
              <a:t>N</a:t>
            </a:r>
            <a:r>
              <a:rPr lang="en-US" dirty="0"/>
              <a:t> and </a:t>
            </a:r>
            <a:r>
              <a:rPr lang="en-US" i="1" dirty="0" err="1"/>
              <a:t>x</a:t>
            </a:r>
            <a:r>
              <a:rPr lang="en-US" i="1" baseline="-25000" dirty="0" err="1"/>
              <a:t>max</a:t>
            </a:r>
            <a:r>
              <a:rPr lang="en-US" i="1" dirty="0"/>
              <a:t> </a:t>
            </a:r>
          </a:p>
          <a:p>
            <a:r>
              <a:rPr lang="en-US" dirty="0"/>
              <a:t>Best: Maximum Likelihood Estimator (the “Hill Estimator”)</a:t>
            </a:r>
          </a:p>
        </p:txBody>
      </p:sp>
    </p:spTree>
    <p:extLst>
      <p:ext uri="{BB962C8B-B14F-4D97-AF65-F5344CB8AC3E}">
        <p14:creationId xmlns:p14="http://schemas.microsoft.com/office/powerpoint/2010/main" val="1906512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1C01C-C32B-4AF1-B88B-A2AE603FA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MLE Calculation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E92E5-5971-492E-849D-E1DBDB5DC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49424"/>
            <a:ext cx="4724400" cy="4325112"/>
          </a:xfrm>
        </p:spPr>
        <p:txBody>
          <a:bodyPr/>
          <a:lstStyle/>
          <a:p>
            <a:r>
              <a:rPr lang="en-US" dirty="0"/>
              <a:t>The maximum likelihood estimator of a univariate data set is calculated on the entire set of observations, </a:t>
            </a:r>
            <a:r>
              <a:rPr lang="en-US" i="1" dirty="0"/>
              <a:t>x</a:t>
            </a:r>
            <a:r>
              <a:rPr lang="en-US" i="1" baseline="-25000" dirty="0"/>
              <a:t>i</a:t>
            </a:r>
            <a:r>
              <a:rPr lang="en-US" i="1" dirty="0"/>
              <a:t> , </a:t>
            </a:r>
            <a:r>
              <a:rPr lang="en-US" dirty="0"/>
              <a:t>for </a:t>
            </a:r>
            <a:r>
              <a:rPr lang="en-US" i="1" dirty="0" err="1"/>
              <a:t>i</a:t>
            </a:r>
            <a:r>
              <a:rPr lang="en-US" dirty="0"/>
              <a:t> = 1 to </a:t>
            </a:r>
            <a:r>
              <a:rPr lang="en-US" i="1" dirty="0"/>
              <a:t>N</a:t>
            </a:r>
            <a:r>
              <a:rPr lang="en-US" dirty="0"/>
              <a:t>. (note this is for the PDF-defined alpha)</a:t>
            </a:r>
          </a:p>
          <a:p>
            <a:r>
              <a:rPr lang="en-US" dirty="0"/>
              <a:t>The Standard Error of the estimate is given by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31857-FE69-4587-A642-274E8DEF9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8B4B34-0DBA-44BE-8499-965A99E958DC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DCAD204-5083-4E8C-9D20-D6B94D806E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14784" y="2209800"/>
          <a:ext cx="2968113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60160" imgH="787320" progId="Equation.DSMT4">
                  <p:embed/>
                </p:oleObj>
              </mc:Choice>
              <mc:Fallback>
                <p:oleObj name="Equation" r:id="rId2" imgW="1460160" imgH="7873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DCAD204-5083-4E8C-9D20-D6B94D806E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14784" y="2209800"/>
                        <a:ext cx="2968113" cy="160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4734BF3-01C5-4883-822C-8BE29B7A6C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059653"/>
              </p:ext>
            </p:extLst>
          </p:nvPr>
        </p:nvGraphicFramePr>
        <p:xfrm>
          <a:off x="4128992" y="5791200"/>
          <a:ext cx="1219200" cy="368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65160" imgH="291960" progId="Equation.DSMT4">
                  <p:embed/>
                </p:oleObj>
              </mc:Choice>
              <mc:Fallback>
                <p:oleObj name="Equation" r:id="rId4" imgW="965160" imgH="29196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24734BF3-01C5-4883-822C-8BE29B7A6C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28992" y="5791200"/>
                        <a:ext cx="1219200" cy="368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5549755-D1FB-4F41-A0D3-A85D2EB21A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43575" y="4351338"/>
          <a:ext cx="2501900" cy="170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31560" imgH="838080" progId="Equation.DSMT4">
                  <p:embed/>
                </p:oleObj>
              </mc:Choice>
              <mc:Fallback>
                <p:oleObj name="Equation" r:id="rId6" imgW="1231560" imgH="83808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C5549755-D1FB-4F41-A0D3-A85D2EB21A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43575" y="4351338"/>
                        <a:ext cx="2501900" cy="1703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7450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9E7B7-6345-4D4E-815E-3CF90CFD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0223C-611E-42E4-9F08-F1E6AF9C2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existing, “self-organized” systems you should </a:t>
            </a:r>
            <a:r>
              <a:rPr lang="en-US" i="1" dirty="0"/>
              <a:t>always </a:t>
            </a:r>
            <a:r>
              <a:rPr lang="en-US" dirty="0"/>
              <a:t>check for mean-swamping behavior</a:t>
            </a:r>
          </a:p>
          <a:p>
            <a:pPr lvl="1"/>
            <a:r>
              <a:rPr lang="en-US" dirty="0"/>
              <a:t>A few outliers in your sample may be your only cue</a:t>
            </a:r>
          </a:p>
          <a:p>
            <a:pPr lvl="1"/>
            <a:r>
              <a:rPr lang="en-US" dirty="0"/>
              <a:t>In system elicitation, consider questions like, “Are 80% of your resources consumed by the top 20% of your cases?”</a:t>
            </a:r>
          </a:p>
          <a:p>
            <a:r>
              <a:rPr lang="en-US" dirty="0"/>
              <a:t>Modern techniques exist to discover PL, to parameterize it, and simulate it</a:t>
            </a:r>
          </a:p>
          <a:p>
            <a:pPr lvl="1"/>
            <a:r>
              <a:rPr lang="en-US" dirty="0"/>
              <a:t>Very few statistical packages envision PL</a:t>
            </a:r>
          </a:p>
          <a:p>
            <a:pPr lvl="1"/>
            <a:r>
              <a:rPr lang="en-US" dirty="0"/>
              <a:t>ML seems particularly blind</a:t>
            </a:r>
          </a:p>
          <a:p>
            <a:r>
              <a:rPr lang="en-US" dirty="0"/>
              <a:t>PL appears in the presence of </a:t>
            </a:r>
            <a:r>
              <a:rPr lang="en-US" i="1" dirty="0"/>
              <a:t>adaptation</a:t>
            </a:r>
            <a:r>
              <a:rPr lang="en-US" dirty="0"/>
              <a:t>, so it may emerge even where it is not present historically</a:t>
            </a:r>
          </a:p>
          <a:p>
            <a:pPr lvl="1"/>
            <a:r>
              <a:rPr lang="en-US" dirty="0"/>
              <a:t>Consider “circuit breakers” to interrupt operations when outliers are encountered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2380D-D5D2-4B02-BF11-6203BA177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292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516DD-15AC-433D-8195-7903062FE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Bigger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9C458-7FC9-4BB3-BC56-286FA4FF5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Trendy consultants would have it that data, alone, can guide strategy</a:t>
            </a:r>
          </a:p>
          <a:p>
            <a:pPr lvl="1"/>
            <a:r>
              <a:rPr lang="en-US" dirty="0"/>
              <a:t>Many suggest success depends on becoming a “data-driven” organization</a:t>
            </a:r>
          </a:p>
          <a:p>
            <a:pPr lvl="1"/>
            <a:r>
              <a:rPr lang="en-US" dirty="0"/>
              <a:t>“Let the data be your model” is a common mantra</a:t>
            </a:r>
          </a:p>
          <a:p>
            <a:r>
              <a:rPr lang="en-US" dirty="0"/>
              <a:t>The alternative is systems analysis</a:t>
            </a:r>
          </a:p>
          <a:p>
            <a:pPr lvl="1"/>
            <a:r>
              <a:rPr lang="en-US" dirty="0"/>
              <a:t>Seeking to understand the underlying, interacting systems that comprise the strategic situation</a:t>
            </a:r>
          </a:p>
          <a:p>
            <a:pPr lvl="1"/>
            <a:r>
              <a:rPr lang="en-US" dirty="0"/>
              <a:t>A common thread for OR throughout its history</a:t>
            </a:r>
          </a:p>
          <a:p>
            <a:r>
              <a:rPr lang="en-US" dirty="0"/>
              <a:t>PL analysis is just another component of systems analysis – understanding the </a:t>
            </a:r>
            <a:r>
              <a:rPr lang="en-US" i="1" dirty="0"/>
              <a:t>processes </a:t>
            </a:r>
            <a:r>
              <a:rPr lang="en-US" dirty="0"/>
              <a:t>that create the </a:t>
            </a:r>
            <a:r>
              <a:rPr lang="en-US" i="1" dirty="0"/>
              <a:t>patterns </a:t>
            </a:r>
            <a:r>
              <a:rPr lang="en-US" dirty="0"/>
              <a:t>that big data can discover</a:t>
            </a:r>
          </a:p>
          <a:p>
            <a:r>
              <a:rPr lang="en-US" dirty="0"/>
              <a:t>OR analysts should realize that SA is their unique product – unavailable from automation or many overmarketed “analytic tools”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33C24-5DD4-4374-AE69-9FCC7E6B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4B34-0DBA-44BE-8499-965A99E958D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8094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GMU">
      <a:dk1>
        <a:sysClr val="windowText" lastClr="000000"/>
      </a:dk1>
      <a:lt1>
        <a:sysClr val="window" lastClr="FFFFFF"/>
      </a:lt1>
      <a:dk2>
        <a:srgbClr val="006600"/>
      </a:dk2>
      <a:lt2>
        <a:srgbClr val="DEDEDE"/>
      </a:lt2>
      <a:accent1>
        <a:srgbClr val="008000"/>
      </a:accent1>
      <a:accent2>
        <a:srgbClr val="CCCC00"/>
      </a:accent2>
      <a:accent3>
        <a:srgbClr val="33CC33"/>
      </a:accent3>
      <a:accent4>
        <a:srgbClr val="FFFF00"/>
      </a:accent4>
      <a:accent5>
        <a:srgbClr val="7F7F7F"/>
      </a:accent5>
      <a:accent6>
        <a:srgbClr val="666633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Urban">
  <a:themeElements>
    <a:clrScheme name="GMU">
      <a:dk1>
        <a:sysClr val="windowText" lastClr="000000"/>
      </a:dk1>
      <a:lt1>
        <a:sysClr val="window" lastClr="FFFFFF"/>
      </a:lt1>
      <a:dk2>
        <a:srgbClr val="006600"/>
      </a:dk2>
      <a:lt2>
        <a:srgbClr val="DEDEDE"/>
      </a:lt2>
      <a:accent1>
        <a:srgbClr val="008000"/>
      </a:accent1>
      <a:accent2>
        <a:srgbClr val="CCCC00"/>
      </a:accent2>
      <a:accent3>
        <a:srgbClr val="33CC33"/>
      </a:accent3>
      <a:accent4>
        <a:srgbClr val="FFFF00"/>
      </a:accent4>
      <a:accent5>
        <a:srgbClr val="7F7F7F"/>
      </a:accent5>
      <a:accent6>
        <a:srgbClr val="666633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40680</TotalTime>
  <Words>1578</Words>
  <Application>Microsoft Office PowerPoint</Application>
  <PresentationFormat>On-screen Show (4:3)</PresentationFormat>
  <Paragraphs>285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Century</vt:lpstr>
      <vt:lpstr>Georgia</vt:lpstr>
      <vt:lpstr>Times New Roman</vt:lpstr>
      <vt:lpstr>Trebuchet MS</vt:lpstr>
      <vt:lpstr>Wingdings 2</vt:lpstr>
      <vt:lpstr>Urban</vt:lpstr>
      <vt:lpstr>1_Urban</vt:lpstr>
      <vt:lpstr>Equation</vt:lpstr>
      <vt:lpstr>Power Laws Break Things: Performance Projection Errors Induced by Ignoring Power Law Behavior in an M/G/1 Queue</vt:lpstr>
      <vt:lpstr>Agenda</vt:lpstr>
      <vt:lpstr>The Power Law Distribution</vt:lpstr>
      <vt:lpstr>The Pareto Curve</vt:lpstr>
      <vt:lpstr>“Ubiquitous”</vt:lpstr>
      <vt:lpstr>Normalistan vs. Extremistan: The Stadium Paradox</vt:lpstr>
      <vt:lpstr>Assume You’re Designing a Queue</vt:lpstr>
      <vt:lpstr>A Textbook Baseline M/M/1 Queue</vt:lpstr>
      <vt:lpstr>What Happens with M/P/1?</vt:lpstr>
      <vt:lpstr>Simulation in Python</vt:lpstr>
      <vt:lpstr>The M/P/1 Queue (Linear Scale)</vt:lpstr>
      <vt:lpstr>The M/P/1 Queue (Log Scale)</vt:lpstr>
      <vt:lpstr>10K Trials M/P/1 Queue (Linear Scale)</vt:lpstr>
      <vt:lpstr>10K Trials M/P/1 Queue (Log Scale)</vt:lpstr>
      <vt:lpstr>Conclusion: Do Your Homework!</vt:lpstr>
      <vt:lpstr>Detecting PL Behavior</vt:lpstr>
      <vt:lpstr>Parameterizing PL RNGs</vt:lpstr>
      <vt:lpstr>Dueling Power Law Distributions</vt:lpstr>
      <vt:lpstr>Estimating </vt:lpstr>
      <vt:lpstr>The MLE Calculation</vt:lpstr>
      <vt:lpstr>Take-aways</vt:lpstr>
      <vt:lpstr>The Bigger Picture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System Dynamics CSS 653 SYS 659</dc:title>
  <dc:creator>Ken C</dc:creator>
  <cp:lastModifiedBy>Ken C</cp:lastModifiedBy>
  <cp:revision>933</cp:revision>
  <dcterms:created xsi:type="dcterms:W3CDTF">2014-10-09T15:21:13Z</dcterms:created>
  <dcterms:modified xsi:type="dcterms:W3CDTF">2021-06-08T00:40:57Z</dcterms:modified>
</cp:coreProperties>
</file>