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3" r:id="rId1"/>
    <p:sldMasterId id="2147483675" r:id="rId2"/>
    <p:sldMasterId id="2147483727" r:id="rId3"/>
    <p:sldMasterId id="2147483737" r:id="rId4"/>
  </p:sldMasterIdLst>
  <p:notesMasterIdLst>
    <p:notesMasterId r:id="rId21"/>
  </p:notesMasterIdLst>
  <p:handoutMasterIdLst>
    <p:handoutMasterId r:id="rId22"/>
  </p:handoutMasterIdLst>
  <p:sldIdLst>
    <p:sldId id="700" r:id="rId5"/>
    <p:sldId id="768" r:id="rId6"/>
    <p:sldId id="787" r:id="rId7"/>
    <p:sldId id="788" r:id="rId8"/>
    <p:sldId id="789" r:id="rId9"/>
    <p:sldId id="791" r:id="rId10"/>
    <p:sldId id="796" r:id="rId11"/>
    <p:sldId id="797" r:id="rId12"/>
    <p:sldId id="798" r:id="rId13"/>
    <p:sldId id="792" r:id="rId14"/>
    <p:sldId id="799" r:id="rId15"/>
    <p:sldId id="800" r:id="rId16"/>
    <p:sldId id="793" r:id="rId17"/>
    <p:sldId id="794" r:id="rId18"/>
    <p:sldId id="257" r:id="rId19"/>
    <p:sldId id="79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35A"/>
    <a:srgbClr val="D3461E"/>
    <a:srgbClr val="FFC000"/>
    <a:srgbClr val="0F5156"/>
    <a:srgbClr val="97D6EC"/>
    <a:srgbClr val="D03238"/>
    <a:srgbClr val="00A6B7"/>
    <a:srgbClr val="F7A81B"/>
    <a:srgbClr val="0F5257"/>
    <a:srgbClr val="88A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966"/>
  </p:normalViewPr>
  <p:slideViewPr>
    <p:cSldViewPr snapToGrid="0" snapToObjects="1">
      <p:cViewPr varScale="1">
        <p:scale>
          <a:sx n="68" d="100"/>
          <a:sy n="68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4" d="100"/>
          <a:sy n="54" d="100"/>
        </p:scale>
        <p:origin x="246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27CA6-12BA-4E25-8D0C-D0BF47BEA956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36C39-415E-47A8-98C8-62E2BB296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55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A80A5-7BB0-734F-8C27-B1DC0FB7F823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511DD-DAB9-1647-97C7-AACDE602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511DD-DAB9-1647-97C7-AACDE6029B44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18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511DD-DAB9-1647-97C7-AACDE6029B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00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xter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839774"/>
            <a:ext cx="9144000" cy="558791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2232" y="839772"/>
            <a:ext cx="2907016" cy="558792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4100" y="1201563"/>
            <a:ext cx="542030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000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4100" y="4015752"/>
            <a:ext cx="5420300" cy="628248"/>
          </a:xfrm>
        </p:spPr>
        <p:txBody>
          <a:bodyPr>
            <a:normAutofit/>
          </a:bodyPr>
          <a:lstStyle>
            <a:lvl1pPr marL="0" indent="0" algn="l">
              <a:buNone/>
              <a:defRPr sz="1400" b="0" i="1" cap="none" spc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94100" y="5928911"/>
            <a:ext cx="3757613" cy="346075"/>
          </a:xfrm>
        </p:spPr>
        <p:txBody>
          <a:bodyPr>
            <a:normAutofit/>
          </a:bodyPr>
          <a:lstStyle>
            <a:lvl1pPr marL="0" indent="0">
              <a:buNone/>
              <a:defRPr sz="1200" b="0" cap="all" spc="1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30659" y="308377"/>
            <a:ext cx="2296668" cy="2469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19" y="6601819"/>
            <a:ext cx="3581400" cy="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7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839774"/>
            <a:ext cx="9144000" cy="558791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2232" y="839772"/>
            <a:ext cx="2907016" cy="558792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4100" y="1201563"/>
            <a:ext cx="542030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000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4100" y="4015752"/>
            <a:ext cx="5420300" cy="628248"/>
          </a:xfrm>
        </p:spPr>
        <p:txBody>
          <a:bodyPr>
            <a:normAutofit/>
          </a:bodyPr>
          <a:lstStyle>
            <a:lvl1pPr marL="0" indent="0" algn="l">
              <a:buNone/>
              <a:defRPr sz="1400" b="0" i="1" cap="none" spc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94100" y="5928911"/>
            <a:ext cx="3757613" cy="346075"/>
          </a:xfrm>
        </p:spPr>
        <p:txBody>
          <a:bodyPr>
            <a:normAutofit/>
          </a:bodyPr>
          <a:lstStyle>
            <a:lvl1pPr marL="0" indent="0">
              <a:buNone/>
              <a:defRPr sz="1200" b="0" cap="all" spc="1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84308" y="837560"/>
            <a:ext cx="2919933" cy="20774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cap="all" spc="100" dirty="0">
                <a:solidFill>
                  <a:schemeClr val="bg1"/>
                </a:solidFill>
              </a:rPr>
              <a:t>Booz Allen Hamilton Internal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30659" y="308377"/>
            <a:ext cx="2296668" cy="2469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19" y="6601819"/>
            <a:ext cx="3581400" cy="929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Restri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839774"/>
            <a:ext cx="9144000" cy="558791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2232" y="839772"/>
            <a:ext cx="2907016" cy="558792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4100" y="1201563"/>
            <a:ext cx="542030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000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4100" y="4015752"/>
            <a:ext cx="5420300" cy="628248"/>
          </a:xfrm>
        </p:spPr>
        <p:txBody>
          <a:bodyPr>
            <a:normAutofit/>
          </a:bodyPr>
          <a:lstStyle>
            <a:lvl1pPr marL="0" indent="0" algn="l">
              <a:buNone/>
              <a:defRPr sz="1400" b="0" i="1" cap="none" spc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94100" y="5928911"/>
            <a:ext cx="3757613" cy="346075"/>
          </a:xfrm>
        </p:spPr>
        <p:txBody>
          <a:bodyPr>
            <a:normAutofit/>
          </a:bodyPr>
          <a:lstStyle>
            <a:lvl1pPr marL="0" indent="0">
              <a:buNone/>
              <a:defRPr sz="1200" b="0" cap="all" spc="1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284308" y="837560"/>
            <a:ext cx="2919933" cy="20774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cap="all" spc="100" dirty="0">
                <a:solidFill>
                  <a:schemeClr val="bg1"/>
                </a:solidFill>
              </a:rPr>
              <a:t>Booz Allen Hamilton </a:t>
            </a:r>
            <a:r>
              <a:rPr lang="en-US" sz="750" cap="all" spc="100" dirty="0">
                <a:solidFill>
                  <a:srgbClr val="F7A81B"/>
                </a:solidFill>
              </a:rPr>
              <a:t>restricted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30659" y="308377"/>
            <a:ext cx="2296668" cy="2469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19" y="6601819"/>
            <a:ext cx="3581400" cy="929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Cobran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839774"/>
            <a:ext cx="9144000" cy="558791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2232" y="839772"/>
            <a:ext cx="2907016" cy="558792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4100" y="1201563"/>
            <a:ext cx="542030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000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4100" y="4015752"/>
            <a:ext cx="5420300" cy="628248"/>
          </a:xfrm>
        </p:spPr>
        <p:txBody>
          <a:bodyPr>
            <a:normAutofit/>
          </a:bodyPr>
          <a:lstStyle>
            <a:lvl1pPr marL="0" indent="0" algn="l">
              <a:buNone/>
              <a:defRPr sz="1400" b="0" i="1" cap="none" spc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594100" y="5928911"/>
            <a:ext cx="3757613" cy="346075"/>
          </a:xfrm>
        </p:spPr>
        <p:txBody>
          <a:bodyPr>
            <a:normAutofit/>
          </a:bodyPr>
          <a:lstStyle>
            <a:lvl1pPr marL="0" indent="0">
              <a:buNone/>
              <a:defRPr sz="1200" b="0" cap="all" spc="1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30659" y="308377"/>
            <a:ext cx="2296668" cy="246953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282575" y="304819"/>
            <a:ext cx="1225550" cy="3683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Insert logo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1648238" y="304819"/>
            <a:ext cx="1225550" cy="3683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Insert logo</a:t>
            </a:r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13901" y="304819"/>
            <a:ext cx="1225550" cy="3683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Insert logo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02455" y="73768"/>
            <a:ext cx="182759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>
                <a:latin typeface="Calibri" charset="0"/>
                <a:ea typeface="Calibri" charset="0"/>
                <a:cs typeface="Calibri" charset="0"/>
              </a:rPr>
              <a:t>In partnership with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Color Divider ">
    <p:bg>
      <p:bgPr>
        <a:gradFill>
          <a:gsLst>
            <a:gs pos="16000">
              <a:schemeClr val="accent2"/>
            </a:gs>
            <a:gs pos="74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3593"/>
            <a:ext cx="8578278" cy="6854405"/>
          </a:xfrm>
          <a:noFill/>
        </p:spPr>
        <p:txBody>
          <a:bodyPr anchor="ctr">
            <a:noAutofit/>
          </a:bodyPr>
          <a:lstStyle>
            <a:lvl1pPr algn="ctr">
              <a:defRPr sz="6000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heading</a:t>
            </a:r>
          </a:p>
        </p:txBody>
      </p:sp>
    </p:spTree>
    <p:extLst>
      <p:ext uri="{BB962C8B-B14F-4D97-AF65-F5344CB8AC3E}">
        <p14:creationId xmlns:p14="http://schemas.microsoft.com/office/powerpoint/2010/main" val="363406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Ink Divider">
    <p:bg>
      <p:bgPr>
        <a:pattFill prst="pct5">
          <a:fgClr>
            <a:srgbClr val="97D6E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320" y="3593"/>
            <a:ext cx="8578278" cy="6854405"/>
          </a:xfrm>
        </p:spPr>
        <p:txBody>
          <a:bodyPr anchor="ctr">
            <a:noAutofit/>
          </a:bodyPr>
          <a:lstStyle>
            <a:lvl1pPr algn="ctr">
              <a:defRPr sz="6000" spc="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Divider heading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96883" y="0"/>
            <a:ext cx="8847117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2608" y="758952"/>
            <a:ext cx="7704152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62608" y="4343400"/>
            <a:ext cx="770415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Wide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62608" y="1554480"/>
            <a:ext cx="3617612" cy="462694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tabLst>
                <a:tab pos="2336800" algn="r"/>
                <a:tab pos="3543300" algn="r"/>
              </a:tabLst>
              <a:defRPr sz="160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271463" indent="0">
              <a:spcBef>
                <a:spcPts val="300"/>
              </a:spcBef>
              <a:buNone/>
              <a:tabLst>
                <a:tab pos="2336800" algn="r"/>
                <a:tab pos="3543300" algn="r"/>
              </a:tabLst>
              <a:defRPr sz="1400"/>
            </a:lvl2pPr>
          </a:lstStyle>
          <a:p>
            <a:pPr lvl="0"/>
            <a:r>
              <a:rPr lang="en-US" dirty="0"/>
              <a:t>Section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4897737" y="1550020"/>
            <a:ext cx="3617612" cy="462694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tabLst>
                <a:tab pos="2336800" algn="r"/>
                <a:tab pos="3543300" algn="r"/>
              </a:tabLst>
              <a:defRPr sz="160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271463" indent="0">
              <a:spcBef>
                <a:spcPts val="300"/>
              </a:spcBef>
              <a:buNone/>
              <a:tabLst>
                <a:tab pos="2336800" algn="r"/>
                <a:tab pos="3543300" algn="r"/>
              </a:tabLst>
              <a:defRPr sz="1400"/>
            </a:lvl2pPr>
          </a:lstStyle>
          <a:p>
            <a:pPr lvl="0"/>
            <a:r>
              <a:rPr lang="en-US" dirty="0"/>
              <a:t>Section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Wide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62608" y="1550020"/>
            <a:ext cx="2436192" cy="462694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tabLst>
                <a:tab pos="2336800" algn="r"/>
                <a:tab pos="3543300" algn="r"/>
              </a:tabLst>
              <a:defRPr sz="160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271463" indent="0">
              <a:spcBef>
                <a:spcPts val="300"/>
              </a:spcBef>
              <a:buNone/>
              <a:tabLst>
                <a:tab pos="2336800" algn="r"/>
                <a:tab pos="3543300" algn="r"/>
              </a:tabLst>
              <a:defRPr sz="1400"/>
            </a:lvl2pPr>
          </a:lstStyle>
          <a:p>
            <a:pPr lvl="0"/>
            <a:r>
              <a:rPr lang="en-US" dirty="0"/>
              <a:t>Section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3370883" y="1550020"/>
            <a:ext cx="2436192" cy="4626943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tabLst>
                <a:tab pos="2336800" algn="r"/>
                <a:tab pos="3543300" algn="r"/>
              </a:tabLst>
              <a:defRPr sz="160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271463" indent="0">
              <a:spcBef>
                <a:spcPts val="300"/>
              </a:spcBef>
              <a:buNone/>
              <a:tabLst>
                <a:tab pos="2336800" algn="r"/>
                <a:tab pos="3543300" algn="r"/>
              </a:tabLst>
              <a:defRPr sz="1400"/>
            </a:lvl2pPr>
          </a:lstStyle>
          <a:p>
            <a:pPr lvl="0"/>
            <a:r>
              <a:rPr lang="en-US" dirty="0"/>
              <a:t>Section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6079157" y="1550020"/>
            <a:ext cx="2436192" cy="4626943"/>
          </a:xfrm>
        </p:spPr>
        <p:txBody>
          <a:bodyPr/>
          <a:lstStyle>
            <a:lvl1pPr marL="50800" indent="0">
              <a:spcBef>
                <a:spcPts val="1200"/>
              </a:spcBef>
              <a:buNone/>
              <a:tabLst>
                <a:tab pos="2336800" algn="r"/>
                <a:tab pos="3543300" algn="r"/>
              </a:tabLst>
              <a:defRPr sz="160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271463" indent="0">
              <a:spcBef>
                <a:spcPts val="300"/>
              </a:spcBef>
              <a:buNone/>
              <a:tabLst>
                <a:tab pos="2336800" algn="r"/>
                <a:tab pos="3543300" algn="r"/>
              </a:tabLst>
              <a:defRPr sz="1400"/>
            </a:lvl2pPr>
          </a:lstStyle>
          <a:p>
            <a:pPr lvl="0"/>
            <a:r>
              <a:rPr lang="en-US" dirty="0"/>
              <a:t>Section</a:t>
            </a:r>
          </a:p>
          <a:p>
            <a:pPr lvl="1"/>
            <a:r>
              <a:rPr lang="en-US" dirty="0"/>
              <a:t>Subsection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211000" y="1550020"/>
            <a:ext cx="0" cy="462694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5916100" y="1550020"/>
            <a:ext cx="0" cy="462694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662608" y="1554480"/>
            <a:ext cx="7852741" cy="46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59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Optional Breadcrum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62608" y="110273"/>
            <a:ext cx="7882905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b="1" cap="all" spc="100" dirty="0">
                <a:solidFill>
                  <a:schemeClr val="accent5"/>
                </a:solidFill>
              </a:rPr>
              <a:t>optional Breadcrumb1</a:t>
            </a:r>
            <a:r>
              <a:rPr lang="en-US" sz="900" cap="all" spc="100" dirty="0">
                <a:solidFill>
                  <a:schemeClr val="accent5"/>
                </a:solidFill>
              </a:rPr>
              <a:t> </a:t>
            </a:r>
            <a:r>
              <a:rPr lang="en-US" sz="900" cap="all" spc="100" dirty="0"/>
              <a:t>| Breadcrumb2 | Breadcrumb3 | Breadcrumb4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662608" y="1554480"/>
            <a:ext cx="7852741" cy="46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4854222" y="1550020"/>
            <a:ext cx="3661128" cy="46269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62608" y="1550020"/>
            <a:ext cx="3597158" cy="462694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2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661988" y="1554480"/>
            <a:ext cx="2293937" cy="4637087"/>
          </a:xfrm>
        </p:spPr>
        <p:txBody>
          <a:bodyPr/>
          <a:lstStyle>
            <a:lvl1pPr marL="0" indent="0">
              <a:buNone/>
              <a:defRPr sz="1400" b="0" i="1" cap="none" spc="0" baseline="0">
                <a:solidFill>
                  <a:schemeClr val="accent4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b="0" i="1" cap="none" spc="0" dirty="0">
                <a:latin typeface="Georgia" charset="0"/>
                <a:ea typeface="Georgia" charset="0"/>
                <a:cs typeface="Georgia" charset="0"/>
              </a:rPr>
              <a:t>Call out goes here. This is a pull quote or description for a chart or graphic.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 hasCustomPrompt="1"/>
          </p:nvPr>
        </p:nvSpPr>
        <p:spPr>
          <a:xfrm>
            <a:off x="3236913" y="1554480"/>
            <a:ext cx="5308600" cy="4637087"/>
          </a:xfrm>
        </p:spPr>
        <p:txBody>
          <a:bodyPr/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44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62608" y="5876734"/>
            <a:ext cx="7852742" cy="414338"/>
          </a:xfrm>
        </p:spPr>
        <p:txBody>
          <a:bodyPr anchor="b">
            <a:noAutofit/>
          </a:bodyPr>
          <a:lstStyle>
            <a:lvl1pPr marL="0" indent="0">
              <a:buNone/>
              <a:defRPr sz="1100" b="0" i="1" cap="none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2608" y="1550020"/>
            <a:ext cx="7852742" cy="90021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b="1" cap="all" spc="100" baseline="0">
                <a:solidFill>
                  <a:schemeClr val="accent2"/>
                </a:solidFill>
              </a:defRPr>
            </a:lvl1pPr>
            <a:lvl2pPr marL="7938" indent="0">
              <a:spcBef>
                <a:spcPts val="600"/>
              </a:spcBef>
              <a:spcAft>
                <a:spcPts val="600"/>
              </a:spcAft>
              <a:buNone/>
              <a:tabLst/>
              <a:defRPr sz="1400" i="1">
                <a:latin typeface="Georgia" charset="0"/>
                <a:ea typeface="Georgia" charset="0"/>
                <a:cs typeface="Georgia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58149" y="6400800"/>
            <a:ext cx="457200" cy="457200"/>
          </a:xfrm>
        </p:spPr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2606" y="6400450"/>
            <a:ext cx="3565149" cy="457549"/>
          </a:xfrm>
        </p:spPr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65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661988" y="2781557"/>
            <a:ext cx="3721408" cy="277356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4793941" y="2780284"/>
            <a:ext cx="3721408" cy="277356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2608" y="5876734"/>
            <a:ext cx="7852742" cy="414338"/>
          </a:xfrm>
        </p:spPr>
        <p:txBody>
          <a:bodyPr anchor="b"/>
          <a:lstStyle>
            <a:lvl1pPr marL="0" indent="0">
              <a:buNone/>
              <a:defRPr lang="en-US" sz="1100" b="0" i="1" kern="1200" cap="none" spc="0" baseline="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661988" y="1557117"/>
            <a:ext cx="7853362" cy="109515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cap="none" spc="0" baseline="0">
                <a:solidFill>
                  <a:schemeClr val="tx1"/>
                </a:solidFill>
                <a:latin typeface="+mn-lt"/>
              </a:defRPr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big intro text goes here to explain the chart. Level 1 big intro text goes here to explain the chart. Level 1 big intro text goes here to explain the chart. Level 1 big intro text goes here to explain the chart.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58149" y="6400800"/>
            <a:ext cx="457200" cy="457200"/>
          </a:xfrm>
        </p:spPr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2606" y="6400450"/>
            <a:ext cx="3565149" cy="457549"/>
          </a:xfrm>
        </p:spPr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26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/Wide Chart/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661988" y="1554480"/>
            <a:ext cx="7853362" cy="90282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cap="none" spc="0" baseline="0">
                <a:solidFill>
                  <a:schemeClr val="tx1"/>
                </a:solidFill>
                <a:latin typeface="+mn-lt"/>
              </a:defRPr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caption text goes here to explain the chart. Level 1 big intro text goes here to explain the chart. Level 1 big intro text goes here to explain the chart. Level 1 big intro text goes here to explain the chart.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1988" y="2626424"/>
            <a:ext cx="7853362" cy="3571795"/>
          </a:xfrm>
        </p:spPr>
        <p:txBody>
          <a:bodyPr/>
          <a:lstStyle/>
          <a:p>
            <a:r>
              <a:rPr lang="en-US" dirty="0"/>
              <a:t>Click to </a:t>
            </a:r>
            <a:r>
              <a:rPr lang="en-US"/>
              <a:t>add chart/picture/graphic</a:t>
            </a:r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58149" y="6400800"/>
            <a:ext cx="457200" cy="457200"/>
          </a:xfrm>
        </p:spPr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2606" y="6400450"/>
            <a:ext cx="3565149" cy="457549"/>
          </a:xfrm>
        </p:spPr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17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3"/>
          </p:nvPr>
        </p:nvSpPr>
        <p:spPr>
          <a:xfrm>
            <a:off x="4342006" y="1554480"/>
            <a:ext cx="4173343" cy="439737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342006" y="5876734"/>
            <a:ext cx="4173344" cy="414338"/>
          </a:xfrm>
        </p:spPr>
        <p:txBody>
          <a:bodyPr anchor="b"/>
          <a:lstStyle>
            <a:lvl1pPr marL="0" indent="0">
              <a:buNone/>
              <a:defRPr lang="en-US" sz="1100" b="0" i="1" kern="1200" cap="none" spc="0" baseline="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61988" y="1554480"/>
            <a:ext cx="3452812" cy="462756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caption text goes here to explain the chart. Level 1 big intro text goes here to explain the chart. Level 1 big intro text goes here to explain the chart. Level 1 big intro text goes here to explain the chart.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32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62608" y="1554480"/>
            <a:ext cx="7852741" cy="803275"/>
          </a:xfrm>
        </p:spPr>
        <p:txBody>
          <a:bodyPr/>
          <a:lstStyle>
            <a:lvl1pPr marL="0" indent="0">
              <a:buNone/>
              <a:defRPr b="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For more information about XXX, contact…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62608" y="2487427"/>
            <a:ext cx="1737360" cy="17373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62608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200" b="1" cap="none" baseline="0">
                <a:solidFill>
                  <a:schemeClr val="accent1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30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2687170" y="2487427"/>
            <a:ext cx="1737360" cy="17373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687170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200" b="1" cap="none" baseline="0">
                <a:solidFill>
                  <a:schemeClr val="accent1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32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4711732" y="2487427"/>
            <a:ext cx="1737360" cy="17373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711732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200" b="1" cap="none" baseline="0">
                <a:solidFill>
                  <a:schemeClr val="accent1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34" name="Picture Placeholder 18"/>
          <p:cNvSpPr>
            <a:spLocks noGrp="1"/>
          </p:cNvSpPr>
          <p:nvPr>
            <p:ph type="pic" sz="quarter" idx="19"/>
          </p:nvPr>
        </p:nvSpPr>
        <p:spPr>
          <a:xfrm>
            <a:off x="6736294" y="2487427"/>
            <a:ext cx="1737360" cy="17373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736294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200" b="1" cap="none" baseline="0">
                <a:solidFill>
                  <a:schemeClr val="accent1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608" y="6055153"/>
            <a:ext cx="7852741" cy="345297"/>
          </a:xfrm>
        </p:spPr>
        <p:txBody>
          <a:bodyPr>
            <a:noAutofit/>
          </a:bodyPr>
          <a:lstStyle>
            <a:lvl1pPr marL="0" indent="0">
              <a:buNone/>
              <a:defRPr sz="1400" b="1" cap="none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BOOZALLEN.COM/CAPABILITY</a:t>
            </a: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58149" y="6400800"/>
            <a:ext cx="457200" cy="457200"/>
          </a:xfrm>
        </p:spPr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2606" y="6400450"/>
            <a:ext cx="3565148" cy="457549"/>
          </a:xfrm>
        </p:spPr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662609" y="6400451"/>
            <a:ext cx="78527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152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x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96883" y="0"/>
            <a:ext cx="8847117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608" y="993811"/>
            <a:ext cx="7852741" cy="9813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108200"/>
            <a:ext cx="7853362" cy="4097338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sz="1800" b="0" cap="none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58149" y="6400800"/>
            <a:ext cx="457200" cy="457200"/>
          </a:xfrm>
        </p:spPr>
        <p:txBody>
          <a:bodyPr/>
          <a:lstStyle>
            <a:lvl1pPr>
              <a:defRPr sz="1000"/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2606" y="6400450"/>
            <a:ext cx="3565148" cy="457549"/>
          </a:xfrm>
        </p:spPr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62609" y="6400451"/>
            <a:ext cx="78527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8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662607" y="1554480"/>
            <a:ext cx="7852741" cy="4554537"/>
          </a:xfrm>
        </p:spPr>
        <p:txBody>
          <a:bodyPr>
            <a:no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  <a:lvl4pPr>
              <a:spcBef>
                <a:spcPts val="1800"/>
              </a:spcBef>
              <a:defRPr/>
            </a:lvl4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 hasCustomPrompt="1"/>
          </p:nvPr>
        </p:nvSpPr>
        <p:spPr>
          <a:xfrm>
            <a:off x="4939553" y="1554480"/>
            <a:ext cx="3575796" cy="455453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4pPr>
              <a:spcBef>
                <a:spcPts val="1800"/>
              </a:spcBef>
              <a:defRPr/>
            </a:lvl4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8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662608" y="1554480"/>
            <a:ext cx="3575796" cy="4554537"/>
          </a:xfrm>
        </p:spPr>
        <p:txBody>
          <a:bodyPr>
            <a:no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  <a:lvl4pPr>
              <a:spcBef>
                <a:spcPts val="1800"/>
              </a:spcBef>
              <a:defRPr/>
            </a:lvl4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10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75798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2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661988" y="1554480"/>
            <a:ext cx="7853362" cy="905435"/>
          </a:xfrm>
        </p:spPr>
        <p:txBody>
          <a:bodyPr/>
          <a:lstStyle>
            <a:lvl1pPr marL="0" indent="0">
              <a:buNone/>
              <a:defRPr b="1" cap="all" spc="100" baseline="0">
                <a:solidFill>
                  <a:schemeClr val="accent2"/>
                </a:solidFill>
              </a:defRPr>
            </a:lvl1pPr>
            <a:lvl2pPr marL="7938" indent="0">
              <a:spcBef>
                <a:spcPts val="600"/>
              </a:spcBef>
              <a:spcAft>
                <a:spcPts val="600"/>
              </a:spcAft>
              <a:buNone/>
              <a:tabLst/>
              <a:defRPr sz="1100" i="1">
                <a:latin typeface="Georgia" charset="0"/>
                <a:ea typeface="Georgia" charset="0"/>
                <a:cs typeface="Georgia" charset="0"/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2608" y="5876734"/>
            <a:ext cx="7852742" cy="414338"/>
          </a:xfrm>
        </p:spPr>
        <p:txBody>
          <a:bodyPr anchor="b">
            <a:noAutofit/>
          </a:bodyPr>
          <a:lstStyle>
            <a:lvl1pPr marL="0" indent="0">
              <a:buFont typeface="Arial" charset="0"/>
              <a:buNone/>
              <a:defRPr lang="en-US" sz="900" b="0" i="1" kern="1200" cap="none" spc="0" baseline="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10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76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661988" y="2781557"/>
            <a:ext cx="3721408" cy="27735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4793941" y="2780284"/>
            <a:ext cx="3721408" cy="27735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62608" y="5876734"/>
            <a:ext cx="7852742" cy="414338"/>
          </a:xfrm>
        </p:spPr>
        <p:txBody>
          <a:bodyPr anchor="b">
            <a:normAutofit/>
          </a:bodyPr>
          <a:lstStyle>
            <a:lvl1pPr marL="0" indent="0">
              <a:buNone/>
              <a:defRPr lang="en-US" sz="900" b="0" i="1" kern="1200" cap="none" spc="0" baseline="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61988" y="1554480"/>
            <a:ext cx="7853362" cy="110648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cap="none" spc="0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13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59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photo/wide chart/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dirty="0"/>
              <a:t>This is an optional smaller point size for when you need longer headlines. Please limit to no more than 2 lines.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1554480"/>
            <a:ext cx="7853362" cy="61559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cap="none" spc="0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61988" y="2308122"/>
            <a:ext cx="7853362" cy="3971504"/>
          </a:xfrm>
        </p:spPr>
        <p:txBody>
          <a:bodyPr/>
          <a:lstStyle/>
          <a:p>
            <a:r>
              <a:rPr lang="en-US" dirty="0"/>
              <a:t>Click to </a:t>
            </a:r>
            <a:r>
              <a:rPr lang="en-US"/>
              <a:t>add chart/picture/graphic</a:t>
            </a:r>
            <a:endParaRPr lang="en-US" dirty="0"/>
          </a:p>
        </p:txBody>
      </p:sp>
      <p:sp>
        <p:nvSpPr>
          <p:cNvPr id="10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21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Content Callout/Quo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3236913" y="1554480"/>
            <a:ext cx="5278435" cy="462971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spcBef>
                <a:spcPts val="1800"/>
              </a:spcBef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68833" y="1554480"/>
            <a:ext cx="2287350" cy="4637087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accent4"/>
                </a:solidFill>
              </a:defRPr>
            </a:lvl1pPr>
            <a:lvl6pPr marL="0" indent="0">
              <a:buFontTx/>
              <a:buNone/>
              <a:defRPr baseline="0"/>
            </a:lvl6pPr>
            <a:lvl7pPr marL="0" indent="0">
              <a:lnSpc>
                <a:spcPct val="100000"/>
              </a:lnSpc>
              <a:spcBef>
                <a:spcPts val="600"/>
              </a:spcBef>
              <a:buFontTx/>
              <a:buNone/>
              <a:defRPr sz="1600" baseline="0">
                <a:solidFill>
                  <a:schemeClr val="accent2"/>
                </a:solidFill>
              </a:defRPr>
            </a:lvl7pPr>
          </a:lstStyle>
          <a:p>
            <a:pPr lvl="0"/>
            <a:r>
              <a:rPr lang="en-US" b="0" i="1" cap="none" spc="0" dirty="0">
                <a:latin typeface="Georgia" charset="0"/>
                <a:ea typeface="Georgia" charset="0"/>
                <a:cs typeface="Georgia" charset="0"/>
              </a:rPr>
              <a:t>Call out goes here. This is a pull quote or description for a chart or graphic.</a:t>
            </a:r>
          </a:p>
        </p:txBody>
      </p:sp>
      <p:sp>
        <p:nvSpPr>
          <p:cNvPr id="10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07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3"/>
          </p:nvPr>
        </p:nvSpPr>
        <p:spPr>
          <a:xfrm>
            <a:off x="4342006" y="1554480"/>
            <a:ext cx="4173343" cy="43973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342006" y="5876734"/>
            <a:ext cx="4173344" cy="414338"/>
          </a:xfrm>
        </p:spPr>
        <p:txBody>
          <a:bodyPr anchor="b">
            <a:normAutofit/>
          </a:bodyPr>
          <a:lstStyle>
            <a:lvl1pPr marL="0" indent="0">
              <a:buNone/>
              <a:defRPr lang="en-US" sz="900" b="0" i="1" kern="1200" cap="none" spc="0" baseline="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Level 5 is a footnote or a place for source information.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61988" y="1554480"/>
            <a:ext cx="3379660" cy="427549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cap="none" spc="0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 Level 1 big intro text goes here to explain the chart.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11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591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spc="0" baseline="0"/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62608" y="1554480"/>
            <a:ext cx="7852741" cy="803275"/>
          </a:xfrm>
        </p:spPr>
        <p:txBody>
          <a:bodyPr/>
          <a:lstStyle>
            <a:lvl1pPr marL="0" indent="0">
              <a:buNone/>
              <a:defRPr b="0" cap="none" spc="0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dirty="0"/>
              <a:t>For more information about XXX, contact…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62608" y="2487427"/>
            <a:ext cx="1737360" cy="17373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62608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000" b="1" cap="none" baseline="0">
                <a:solidFill>
                  <a:schemeClr val="tx2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30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2687170" y="2487427"/>
            <a:ext cx="1737360" cy="17373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4711732" y="2487427"/>
            <a:ext cx="1737360" cy="17373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18"/>
          <p:cNvSpPr>
            <a:spLocks noGrp="1"/>
          </p:cNvSpPr>
          <p:nvPr>
            <p:ph type="pic" sz="quarter" idx="19"/>
          </p:nvPr>
        </p:nvSpPr>
        <p:spPr>
          <a:xfrm>
            <a:off x="6736294" y="2487427"/>
            <a:ext cx="1737360" cy="17373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62608" y="6162729"/>
            <a:ext cx="7852741" cy="345297"/>
          </a:xfrm>
        </p:spPr>
        <p:txBody>
          <a:bodyPr>
            <a:noAutofit/>
          </a:bodyPr>
          <a:lstStyle>
            <a:lvl1pPr marL="0" indent="0">
              <a:buNone/>
              <a:defRPr sz="1400" b="1" cap="none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BOOZALLEN.COM/CAPABILITY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2687170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000" b="1" cap="none" baseline="0">
                <a:solidFill>
                  <a:schemeClr val="tx2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4711732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000" b="1" cap="none" baseline="0">
                <a:solidFill>
                  <a:schemeClr val="tx2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36294" y="4389690"/>
            <a:ext cx="1737360" cy="1429719"/>
          </a:xfrm>
        </p:spPr>
        <p:txBody>
          <a:bodyPr lIns="45720" tIns="45720" rIns="45720" bIns="45720">
            <a:noAutofit/>
          </a:bodyPr>
          <a:lstStyle>
            <a:lvl1pPr marL="0" indent="0">
              <a:spcAft>
                <a:spcPts val="400"/>
              </a:spcAft>
              <a:buNone/>
              <a:defRPr sz="1000" b="1" cap="none" baseline="0">
                <a:solidFill>
                  <a:schemeClr val="tx2"/>
                </a:solidFill>
              </a:defRPr>
            </a:lvl1pPr>
            <a:lvl2pPr marL="11113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 baseline="0"/>
            </a:lvl2pPr>
          </a:lstStyle>
          <a:p>
            <a:pPr lvl="0"/>
            <a:r>
              <a:rPr lang="en-US" dirty="0"/>
              <a:t>FIRST LASTNAME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Title Second Level</a:t>
            </a:r>
          </a:p>
          <a:p>
            <a:pPr lvl="1"/>
            <a:r>
              <a:rPr lang="en-US" dirty="0"/>
              <a:t>Email Second Level</a:t>
            </a:r>
          </a:p>
          <a:p>
            <a:pPr lvl="1"/>
            <a:r>
              <a:rPr lang="en-US" dirty="0"/>
              <a:t>Phone Second Level</a:t>
            </a:r>
          </a:p>
          <a:p>
            <a:pPr lvl="1"/>
            <a:endParaRPr lang="en-US" dirty="0"/>
          </a:p>
        </p:txBody>
      </p:sp>
      <p:sp>
        <p:nvSpPr>
          <p:cNvPr id="23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9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12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Subsection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3704734" y="1027673"/>
            <a:ext cx="4810616" cy="514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1027673"/>
            <a:ext cx="245619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FC Subsection + Content S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0"/>
            <a:ext cx="2946105" cy="685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3704734" y="1554131"/>
            <a:ext cx="4810614" cy="4622832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 baseline="0">
                <a:solidFill>
                  <a:schemeClr val="tx1"/>
                </a:solidFill>
              </a:defRPr>
            </a:lvl3pPr>
            <a:lvl4pPr>
              <a:spcBef>
                <a:spcPts val="1800"/>
              </a:spcBef>
              <a:defRPr sz="1100"/>
            </a:lvl4pPr>
            <a:lvl5pPr>
              <a:defRPr sz="1000"/>
            </a:lvl5pPr>
            <a:lvl6pPr>
              <a:defRPr sz="900"/>
            </a:lvl6pPr>
          </a:lstStyle>
          <a:p>
            <a:pPr lvl="0"/>
            <a:r>
              <a:rPr lang="en-US" dirty="0"/>
              <a:t>Level 1 is used for body text. The bullet is optional and may be removed. 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3704734" y="173773"/>
            <a:ext cx="4810615" cy="981308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 cap="none" spc="0" baseline="0">
                <a:solidFill>
                  <a:schemeClr val="tx1"/>
                </a:solidFill>
                <a:latin typeface="Oswald" charset="0"/>
                <a:ea typeface="Oswald" charset="0"/>
                <a:cs typeface="Oswald" charset="0"/>
              </a:defRPr>
            </a:lvl1pPr>
          </a:lstStyle>
          <a:p>
            <a:r>
              <a:rPr lang="en-US" sz="200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Please limit to no more than 2 lines.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704734" y="1276283"/>
            <a:ext cx="481061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FC Subsection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4320" y="1"/>
            <a:ext cx="2914927" cy="685799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>
                  <a:alpha val="9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3704734" y="1027673"/>
            <a:ext cx="4810616" cy="514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44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Subsection + Conten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3"/>
          <p:cNvSpPr>
            <a:spLocks noGrp="1"/>
          </p:cNvSpPr>
          <p:nvPr>
            <p:ph sz="quarter" idx="16" hasCustomPrompt="1"/>
          </p:nvPr>
        </p:nvSpPr>
        <p:spPr>
          <a:xfrm>
            <a:off x="3704734" y="1027324"/>
            <a:ext cx="4810614" cy="5149639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spcBef>
                <a:spcPts val="1800"/>
              </a:spcBef>
              <a:defRPr sz="1100"/>
            </a:lvl4pPr>
            <a:lvl5pPr>
              <a:defRPr sz="1000"/>
            </a:lvl5pPr>
            <a:lvl6pPr>
              <a:defRPr sz="900"/>
            </a:lvl6pPr>
          </a:lstStyle>
          <a:p>
            <a:pPr lvl="0"/>
            <a:r>
              <a:rPr lang="en-US" dirty="0"/>
              <a:t>Level 1 is used for body text. The bullet is optional and may be removed. 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spcBef>
                <a:spcPts val="1800"/>
              </a:spcBef>
              <a:buNone/>
              <a:defRPr cap="all" spc="100" baseline="0"/>
            </a:lvl1pPr>
          </a:lstStyle>
          <a:p>
            <a:pPr lvl="0"/>
            <a:r>
              <a:rPr lang="en-US" dirty="0"/>
              <a:t>Section 1</a:t>
            </a:r>
          </a:p>
          <a:p>
            <a:pPr lvl="0"/>
            <a:r>
              <a:rPr lang="en-US" dirty="0"/>
              <a:t>Section 2</a:t>
            </a:r>
          </a:p>
          <a:p>
            <a:pPr lvl="0"/>
            <a:r>
              <a:rPr lang="en-US" dirty="0"/>
              <a:t>Section 3</a:t>
            </a:r>
          </a:p>
          <a:p>
            <a:pPr lvl="0"/>
            <a:r>
              <a:rPr lang="en-US" dirty="0"/>
              <a:t>Section 4</a:t>
            </a:r>
          </a:p>
          <a:p>
            <a:pPr lvl="0"/>
            <a:r>
              <a:rPr lang="en-US" dirty="0"/>
              <a:t>Section 5</a:t>
            </a:r>
          </a:p>
          <a:p>
            <a:pPr lvl="0"/>
            <a:r>
              <a:rPr lang="en-US" dirty="0"/>
              <a:t>Section 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 FC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4320" y="1"/>
            <a:ext cx="2914927" cy="685799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>
                  <a:alpha val="9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spcBef>
                <a:spcPts val="1800"/>
              </a:spcBef>
              <a:buNone/>
              <a:defRPr cap="all" spc="100" baseline="0"/>
            </a:lvl1pPr>
          </a:lstStyle>
          <a:p>
            <a:pPr lvl="0"/>
            <a:r>
              <a:rPr lang="en-US" dirty="0"/>
              <a:t>Section 1</a:t>
            </a:r>
          </a:p>
          <a:p>
            <a:pPr lvl="0"/>
            <a:r>
              <a:rPr lang="en-US" dirty="0"/>
              <a:t>Section 2</a:t>
            </a:r>
          </a:p>
          <a:p>
            <a:pPr lvl="0"/>
            <a:r>
              <a:rPr lang="en-US" dirty="0"/>
              <a:t>Section 3</a:t>
            </a:r>
          </a:p>
          <a:p>
            <a:pPr lvl="0"/>
            <a:r>
              <a:rPr lang="en-US" dirty="0"/>
              <a:t>Section 4</a:t>
            </a:r>
          </a:p>
          <a:p>
            <a:pPr lvl="0"/>
            <a:r>
              <a:rPr lang="en-US" dirty="0"/>
              <a:t>Section 5</a:t>
            </a:r>
          </a:p>
          <a:p>
            <a:pPr lvl="0"/>
            <a:r>
              <a:rPr lang="en-US" dirty="0"/>
              <a:t>Section 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spcBef>
                <a:spcPts val="1800"/>
              </a:spcBef>
              <a:buNone/>
              <a:defRPr i="1" cap="none" spc="0" baseline="0"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spcBef>
                <a:spcPts val="1200"/>
              </a:spcBef>
              <a:buNone/>
              <a:tabLst/>
              <a:defRPr sz="1200"/>
            </a:lvl2pPr>
          </a:lstStyle>
          <a:p>
            <a:pPr lvl="0"/>
            <a:r>
              <a:rPr lang="en-US" dirty="0"/>
              <a:t>Section 1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 FC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74320" y="1"/>
            <a:ext cx="2914927" cy="6857999"/>
          </a:xfrm>
          <a:prstGeom prst="rect">
            <a:avLst/>
          </a:prstGeom>
          <a:gradFill flip="none" rotWithShape="1">
            <a:gsLst>
              <a:gs pos="16000">
                <a:schemeClr val="accent2"/>
              </a:gs>
              <a:gs pos="74000">
                <a:schemeClr val="accent1">
                  <a:alpha val="9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spcBef>
                <a:spcPts val="1800"/>
              </a:spcBef>
              <a:buNone/>
              <a:defRPr i="1" cap="none" spc="0" baseline="0"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spcBef>
                <a:spcPts val="1200"/>
              </a:spcBef>
              <a:buNone/>
              <a:tabLst/>
              <a:defRPr sz="1200"/>
            </a:lvl2pPr>
          </a:lstStyle>
          <a:p>
            <a:pPr lvl="0"/>
            <a:r>
              <a:rPr lang="en-US" dirty="0"/>
              <a:t>Section 1</a:t>
            </a:r>
          </a:p>
          <a:p>
            <a:pPr lvl="1"/>
            <a:r>
              <a:rPr lang="en-US" dirty="0"/>
              <a:t>Subsection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subsecti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pull 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705225" y="406400"/>
            <a:ext cx="4810125" cy="57277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000" cap="all" spc="100" baseline="0">
                <a:latin typeface="Oswald" charset="0"/>
                <a:ea typeface="Oswald" charset="0"/>
                <a:cs typeface="Oswald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Pull quote goes here. Use a spot color to call out certain words. Pull quote goes here. Use a spot color to call out certain words. Pull quote goes here. Use a spot color to call out certain words.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pull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04734" y="365760"/>
            <a:ext cx="4810616" cy="5811203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accent3"/>
                </a:solidFill>
                <a:latin typeface="Oswald" charset="0"/>
                <a:ea typeface="Oswald" charset="0"/>
                <a:cs typeface="Oswald" charset="0"/>
              </a:defRPr>
            </a:lvl1pPr>
            <a:lvl2pPr marL="7938" indent="0">
              <a:spcBef>
                <a:spcPts val="1800"/>
              </a:spcBef>
              <a:buNone/>
              <a:tabLst/>
              <a:defRPr sz="2000">
                <a:solidFill>
                  <a:schemeClr val="tx1"/>
                </a:solidFill>
              </a:defRPr>
            </a:lvl2pPr>
            <a:lvl3pPr marL="9144">
              <a:spcBef>
                <a:spcPts val="2400"/>
              </a:spcBef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Oswald" charset="0"/>
                <a:ea typeface="Oswald" charset="0"/>
                <a:cs typeface="Oswald" charset="0"/>
              </a:defRPr>
            </a:lvl3pPr>
          </a:lstStyle>
          <a:p>
            <a:pPr lvl="0"/>
            <a:r>
              <a:rPr lang="en-US" dirty="0"/>
              <a:t>Level 1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sz="1000" i="0" cap="all" spc="100" dirty="0">
                <a:latin typeface="Oswald" charset="0"/>
                <a:ea typeface="Oswald" charset="0"/>
                <a:cs typeface="Oswald" charset="0"/>
              </a:rPr>
              <a:t>⏤ </a:t>
            </a:r>
            <a:r>
              <a:rPr lang="en-US" dirty="0"/>
              <a:t>THIRD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 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04734" y="3072384"/>
            <a:ext cx="4810616" cy="3104579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b="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7938" indent="0">
              <a:spcBef>
                <a:spcPts val="1800"/>
              </a:spcBef>
              <a:buNone/>
              <a:tabLst/>
              <a:defRPr sz="900" b="0" i="0" cap="all" spc="100" baseline="0">
                <a:solidFill>
                  <a:schemeClr val="tx1"/>
                </a:solidFill>
                <a:latin typeface="Oswald" charset="0"/>
                <a:ea typeface="Oswald" charset="0"/>
                <a:cs typeface="Oswald" charset="0"/>
              </a:defRPr>
            </a:lvl2pPr>
            <a:lvl3pPr marL="9144">
              <a:spcBef>
                <a:spcPts val="2400"/>
              </a:spcBef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Oswald" charset="0"/>
                <a:ea typeface="Oswald" charset="0"/>
                <a:cs typeface="Oswald" charset="0"/>
              </a:defRPr>
            </a:lvl3pPr>
          </a:lstStyle>
          <a:p>
            <a:pPr lvl="0"/>
            <a:r>
              <a:rPr lang="en-US" dirty="0"/>
              <a:t>Level 1 title</a:t>
            </a:r>
          </a:p>
          <a:p>
            <a:pPr lvl="1"/>
            <a:r>
              <a:rPr lang="en-US" dirty="0"/>
              <a:t>⏤ SECOND LEVEL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74351" y="0"/>
            <a:ext cx="2943225" cy="68579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704734" y="1590737"/>
            <a:ext cx="4810615" cy="621681"/>
          </a:xfrm>
        </p:spPr>
        <p:txBody>
          <a:bodyPr lIns="0" anchor="b">
            <a:noAutofit/>
          </a:bodyPr>
          <a:lstStyle>
            <a:lvl1pPr>
              <a:defRPr sz="1400">
                <a:solidFill>
                  <a:schemeClr val="tx1"/>
                </a:solidFill>
                <a:latin typeface="Oswald" panose="02000503000000000000" pitchFamily="2" charset="0"/>
              </a:defRPr>
            </a:lvl1pPr>
          </a:lstStyle>
          <a:p>
            <a:r>
              <a:rPr lang="en-US" dirty="0"/>
              <a:t>SUBHEAD GOES HERE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704734" y="2249351"/>
            <a:ext cx="481061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913909" y="5724525"/>
            <a:ext cx="2172191" cy="471488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800" b="0" i="1" cap="none" spc="0" baseline="0">
                <a:solidFill>
                  <a:schemeClr val="bg1"/>
                </a:solidFill>
                <a:latin typeface="+mn-lt"/>
              </a:defRPr>
            </a:lvl1pPr>
            <a:lvl2pPr marL="0">
              <a:lnSpc>
                <a:spcPct val="100000"/>
              </a:lnSpc>
              <a:spcBef>
                <a:spcPts val="2400"/>
              </a:spcBef>
              <a:defRPr sz="900" i="0">
                <a:latin typeface="Oswald" panose="02000503000000000000" pitchFamily="2" charset="0"/>
              </a:defRPr>
            </a:lvl2pPr>
            <a:lvl3pPr marL="11113" indent="0">
              <a:spcBef>
                <a:spcPts val="2400"/>
              </a:spcBef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Oswald" panose="02000503000000000000" pitchFamily="2" charset="0"/>
              </a:defRPr>
            </a:lvl3pPr>
            <a:lvl4pPr marL="0" indent="0">
              <a:spcBef>
                <a:spcPts val="1800"/>
              </a:spcBef>
              <a:buFontTx/>
              <a:buNone/>
              <a:defRPr sz="1000" cap="none">
                <a:solidFill>
                  <a:schemeClr val="tx1">
                    <a:lumMod val="50000"/>
                    <a:lumOff val="50000"/>
                  </a:schemeClr>
                </a:solidFill>
                <a:latin typeface="Oswald" panose="02000503000000000000" pitchFamily="2" charset="0"/>
              </a:defRPr>
            </a:lvl4pPr>
          </a:lstStyle>
          <a:p>
            <a:pPr lvl="0"/>
            <a:r>
              <a:rPr lang="en-US" dirty="0"/>
              <a:t>Level 1 title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C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3705225" y="1027113"/>
            <a:ext cx="4810125" cy="5153025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None/>
              <a:defRPr sz="1600" i="0" cap="all" spc="100" baseline="0">
                <a:latin typeface="Calibri" charset="0"/>
                <a:ea typeface="Calibri" charset="0"/>
                <a:cs typeface="Calibri" charset="0"/>
              </a:defRPr>
            </a:lvl1pPr>
            <a:lvl2pPr marL="457200" indent="0">
              <a:spcBef>
                <a:spcPts val="1200"/>
              </a:spcBef>
              <a:buNone/>
              <a:defRPr/>
            </a:lvl2pPr>
          </a:lstStyle>
          <a:p>
            <a:pPr lvl="0"/>
            <a:r>
              <a:rPr lang="en-US" dirty="0"/>
              <a:t>Section 1</a:t>
            </a:r>
          </a:p>
          <a:p>
            <a:pPr lvl="0"/>
            <a:r>
              <a:rPr lang="en-US" dirty="0"/>
              <a:t>Section 2</a:t>
            </a:r>
          </a:p>
          <a:p>
            <a:pPr lvl="0"/>
            <a:r>
              <a:rPr lang="en-US" dirty="0"/>
              <a:t>Section 3</a:t>
            </a:r>
          </a:p>
          <a:p>
            <a:pPr lvl="0"/>
            <a:r>
              <a:rPr lang="en-US" dirty="0"/>
              <a:t>Section 4</a:t>
            </a:r>
          </a:p>
          <a:p>
            <a:pPr lvl="0"/>
            <a:r>
              <a:rPr lang="en-US" dirty="0"/>
              <a:t>Section 5</a:t>
            </a:r>
          </a:p>
          <a:p>
            <a:pPr lvl="0"/>
            <a:r>
              <a:rPr lang="en-US" dirty="0"/>
              <a:t>Section 6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C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3705225" y="1027113"/>
            <a:ext cx="4810125" cy="5153025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 i="1" cap="none" spc="0" baseline="0"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spcBef>
                <a:spcPts val="1200"/>
              </a:spcBef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C Pull 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 hasCustomPrompt="1"/>
          </p:nvPr>
        </p:nvSpPr>
        <p:spPr>
          <a:xfrm>
            <a:off x="3704735" y="406400"/>
            <a:ext cx="4810616" cy="5778500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2000" cap="all" spc="100" baseline="0">
                <a:latin typeface="Oswald" charset="0"/>
                <a:ea typeface="Oswald" charset="0"/>
                <a:cs typeface="Oswald" charset="0"/>
              </a:defRPr>
            </a:lvl1pPr>
          </a:lstStyle>
          <a:p>
            <a:pPr lvl="0"/>
            <a:r>
              <a:rPr lang="en-US" dirty="0"/>
              <a:t>Pull quote goes here. Use a spot color to call out certain words. Pull quote goes here. Use a spot color to call out certain words. Pull quote goes here. Use a spot color to call out certain words.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C Pull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3705225" y="368301"/>
            <a:ext cx="4810125" cy="5811838"/>
          </a:xfrm>
        </p:spPr>
        <p:txBody>
          <a:bodyPr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000" i="0" cap="none" spc="0" baseline="0">
                <a:solidFill>
                  <a:schemeClr val="bg1"/>
                </a:solidFill>
                <a:latin typeface="Oswald" charset="0"/>
                <a:ea typeface="Oswald" charset="0"/>
                <a:cs typeface="Oswald" charset="0"/>
              </a:defRPr>
            </a:lvl1pPr>
            <a:lvl2pPr marL="0" indent="0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2000">
                <a:solidFill>
                  <a:schemeClr val="bg1"/>
                </a:solidFill>
              </a:defRPr>
            </a:lvl2pPr>
            <a:lvl3pPr>
              <a:spcBef>
                <a:spcPts val="2400"/>
              </a:spcBef>
              <a:defRPr sz="1000">
                <a:solidFill>
                  <a:schemeClr val="bg1"/>
                </a:solidFill>
                <a:latin typeface="Oswald" charset="0"/>
                <a:ea typeface="Oswald" charset="0"/>
                <a:cs typeface="Oswald" charset="0"/>
              </a:defRPr>
            </a:lvl3pPr>
          </a:lstStyle>
          <a:p>
            <a:pPr lvl="0"/>
            <a:r>
              <a:rPr lang="en-US" dirty="0"/>
              <a:t>Level 1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sz="1000" i="0" cap="all" spc="100" dirty="0">
                <a:latin typeface="Oswald" charset="0"/>
                <a:ea typeface="Oswald" charset="0"/>
                <a:cs typeface="Oswald" charset="0"/>
              </a:rPr>
              <a:t>⏤ </a:t>
            </a:r>
            <a:r>
              <a:rPr lang="en-US" dirty="0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8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608" y="173773"/>
            <a:ext cx="7852741" cy="98130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608" y="1554480"/>
            <a:ext cx="7852741" cy="46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bullet. </a:t>
            </a:r>
          </a:p>
          <a:p>
            <a:pPr lvl="3"/>
            <a:r>
              <a:rPr lang="en-US" dirty="0"/>
              <a:t>Level 4 is an optional subhead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27432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62609" y="1276283"/>
            <a:ext cx="78527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62609" y="6400451"/>
            <a:ext cx="78527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5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15" r:id="rId2"/>
    <p:sldLayoutId id="2147483716" r:id="rId3"/>
    <p:sldLayoutId id="2147483719" r:id="rId4"/>
    <p:sldLayoutId id="2147483667" r:id="rId5"/>
    <p:sldLayoutId id="2147483699" r:id="rId6"/>
    <p:sldLayoutId id="2147483749" r:id="rId7"/>
    <p:sldLayoutId id="2147483758" r:id="rId8"/>
    <p:sldLayoutId id="2147483750" r:id="rId9"/>
    <p:sldLayoutId id="2147483693" r:id="rId10"/>
    <p:sldLayoutId id="2147483755" r:id="rId11"/>
    <p:sldLayoutId id="2147483670" r:id="rId12"/>
    <p:sldLayoutId id="2147483666" r:id="rId13"/>
    <p:sldLayoutId id="2147483671" r:id="rId14"/>
    <p:sldLayoutId id="2147483672" r:id="rId15"/>
    <p:sldLayoutId id="2147483698" r:id="rId16"/>
    <p:sldLayoutId id="2147483673" r:id="rId17"/>
    <p:sldLayoutId id="2147483674" r:id="rId18"/>
    <p:sldLayoutId id="2147483757" r:id="rId19"/>
    <p:sldLayoutId id="2147483724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100" baseline="0">
          <a:solidFill>
            <a:schemeClr val="tx1"/>
          </a:solidFill>
          <a:latin typeface="Oswald" charset="0"/>
          <a:ea typeface="Oswald" charset="0"/>
          <a:cs typeface="Oswald" charset="0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600"/>
        </a:spcBef>
        <a:buFont typeface="Arial" charset="0"/>
        <a:buChar char="•"/>
        <a:defRPr sz="1600" b="0" kern="1200" cap="none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15938" marR="0" indent="-24447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LucidaGrande" charset="0"/>
        <a:buChar char="-"/>
        <a:tabLst/>
        <a:defRPr sz="1600" i="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Courier New" charset="0"/>
        <a:buChar char="o"/>
        <a:tabLst/>
        <a:defRPr sz="1600" b="0" kern="1200" cap="none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buFont typeface=".AppleSystemUIFont" charset="-120"/>
        <a:buNone/>
        <a:tabLst/>
        <a:defRPr sz="1600" b="1" i="0" kern="1200" cap="all" spc="100" baseline="0">
          <a:solidFill>
            <a:schemeClr val="accent2"/>
          </a:solidFill>
          <a:latin typeface="Calibri" charset="0"/>
          <a:ea typeface="Calibri" charset="0"/>
          <a:cs typeface="Calibri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400" i="1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Tx/>
        <a:buNone/>
        <a:defRPr sz="1100" i="1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900" i="1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608" y="173773"/>
            <a:ext cx="7852741" cy="98130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This is an optional smaller point size for when you need longer headlines. </a:t>
            </a:r>
            <a:b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</a:br>
            <a:r>
              <a:rPr lang="en-US" sz="2000" cap="none" spc="0" dirty="0">
                <a:latin typeface="Oswald Light" charset="0"/>
                <a:ea typeface="Oswald Light" charset="0"/>
                <a:cs typeface="Oswald Light" charset="0"/>
              </a:rPr>
              <a:t>Please limit to no more than 2 lines.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608" y="1554480"/>
            <a:ext cx="7852741" cy="46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27432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62609" y="1276283"/>
            <a:ext cx="785274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662609" y="6400451"/>
            <a:ext cx="78527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49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662606" y="6400450"/>
            <a:ext cx="3565148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227755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8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696" r:id="rId3"/>
    <p:sldLayoutId id="2147483697" r:id="rId4"/>
    <p:sldLayoutId id="2147483682" r:id="rId5"/>
    <p:sldLayoutId id="2147483695" r:id="rId6"/>
    <p:sldLayoutId id="2147483684" r:id="rId7"/>
    <p:sldLayoutId id="2147483685" r:id="rId8"/>
    <p:sldLayoutId id="2147483686" r:id="rId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kern="1200" cap="all" spc="100" baseline="0">
          <a:solidFill>
            <a:schemeClr val="tx1"/>
          </a:solidFill>
          <a:latin typeface="Oswald Light" panose="02000303000000000000" pitchFamily="2" charset="0"/>
          <a:ea typeface="Oswald Light" panose="02000303000000000000" pitchFamily="2" charset="0"/>
          <a:cs typeface="Oswald Light" panose="02000303000000000000" pitchFamily="2" charset="0"/>
        </a:defRPr>
      </a:lvl1pPr>
    </p:titleStyle>
    <p:bodyStyle>
      <a:lvl1pPr marL="171450" indent="-171450" algn="l" defTabSz="914400" rtl="0" eaLnBrk="1" latinLnBrk="0" hangingPunct="1">
        <a:lnSpc>
          <a:spcPct val="100000"/>
        </a:lnSpc>
        <a:spcBef>
          <a:spcPts val="600"/>
        </a:spcBef>
        <a:buFont typeface="Arial" charset="0"/>
        <a:buChar char="•"/>
        <a:defRPr sz="1200" b="0" kern="1200" cap="none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14605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LucidaGrande" charset="0"/>
        <a:buChar char="-"/>
        <a:tabLst/>
        <a:defRPr sz="1200" i="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2pPr>
      <a:lvl3pPr marL="548640" indent="-137160" algn="l" defTabSz="914400" rtl="0" eaLnBrk="1" latinLnBrk="0" hangingPunct="1">
        <a:lnSpc>
          <a:spcPct val="100000"/>
        </a:lnSpc>
        <a:spcBef>
          <a:spcPts val="0"/>
        </a:spcBef>
        <a:buSzPct val="75000"/>
        <a:buFont typeface="Courier New" charset="0"/>
        <a:buChar char="o"/>
        <a:tabLst/>
        <a:defRPr sz="1200" b="0" kern="1200" cap="none" spc="0" baseline="0">
          <a:solidFill>
            <a:schemeClr val="tx1"/>
          </a:solidFill>
          <a:latin typeface="Calibri" charset="0"/>
          <a:ea typeface="Calibri" charset="0"/>
          <a:cs typeface="Calibri" charset="0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SzPct val="75000"/>
        <a:buFont typeface=".AppleSystemUIFont" charset="-120"/>
        <a:buNone/>
        <a:tabLst/>
        <a:defRPr sz="1200" b="1" i="0" kern="1200" cap="all" spc="100" baseline="0">
          <a:solidFill>
            <a:schemeClr val="accent2"/>
          </a:solidFill>
          <a:latin typeface="Calibri" charset="0"/>
          <a:ea typeface="Calibri" charset="0"/>
          <a:cs typeface="Calibri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100" i="1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Tx/>
        <a:buNone/>
        <a:defRPr sz="900" i="1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74320" y="-1"/>
            <a:ext cx="2943921" cy="6857999"/>
          </a:xfrm>
          <a:prstGeom prst="rect">
            <a:avLst/>
          </a:prstGeom>
          <a:pattFill prst="pct5">
            <a:fgClr>
              <a:srgbClr val="97D6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27673"/>
            <a:ext cx="2456194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4734" y="1027673"/>
            <a:ext cx="4810616" cy="51492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dirty="0"/>
              <a:t>Third level is a nested text bullet</a:t>
            </a:r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50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ysClr val="windowText" lastClr="000000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704734" y="6400800"/>
            <a:ext cx="4353416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3704734" y="6400451"/>
            <a:ext cx="4810616" cy="168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0" y="0"/>
            <a:ext cx="27432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59" r:id="rId2"/>
    <p:sldLayoutId id="2147483739" r:id="rId3"/>
    <p:sldLayoutId id="2147483738" r:id="rId4"/>
    <p:sldLayoutId id="2147483760" r:id="rId5"/>
    <p:sldLayoutId id="2147483735" r:id="rId6"/>
    <p:sldLayoutId id="2147483733" r:id="rId7"/>
    <p:sldLayoutId id="2147483740" r:id="rId8"/>
    <p:sldLayoutId id="2147483741" r:id="rId9"/>
    <p:sldLayoutId id="2147483734" r:id="rId10"/>
    <p:sldLayoutId id="2147483730" r:id="rId11"/>
    <p:sldLayoutId id="2147483731" r:id="rId12"/>
    <p:sldLayoutId id="2147483732" r:id="rId13"/>
    <p:sldLayoutId id="2147483736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spc="100" baseline="0">
          <a:solidFill>
            <a:schemeClr val="tx1"/>
          </a:solidFill>
          <a:latin typeface="Oswald" charset="0"/>
          <a:ea typeface="Oswald" charset="0"/>
          <a:cs typeface="Oswald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2064" indent="-228600" algn="l" defTabSz="914400" rtl="0" eaLnBrk="1" latinLnBrk="0" hangingPunct="1">
        <a:lnSpc>
          <a:spcPct val="100000"/>
        </a:lnSpc>
        <a:spcBef>
          <a:spcPts val="0"/>
        </a:spcBef>
        <a:buFont typeface="LucidaGrande" charset="0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0"/>
        </a:spcBef>
        <a:buFont typeface="Courier New" charset="0"/>
        <a:buChar char="o"/>
        <a:tabLst/>
        <a:defRPr sz="1600" b="0" kern="1200" cap="none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Font typeface="Arial"/>
        <a:buNone/>
        <a:tabLst/>
        <a:defRPr sz="1600" b="1" i="0" kern="1200" cap="all" spc="100" baseline="0">
          <a:solidFill>
            <a:schemeClr val="accent2"/>
          </a:solidFill>
          <a:latin typeface="Calibri" charset="0"/>
          <a:ea typeface="Calibri" charset="0"/>
          <a:cs typeface="Calibri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/>
        <a:buNone/>
        <a:tabLst/>
        <a:defRPr sz="1400" i="1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11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6000">
              <a:schemeClr val="accent2"/>
            </a:gs>
            <a:gs pos="74000">
              <a:schemeClr val="accent1">
                <a:alpha val="90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058150" y="6400800"/>
            <a:ext cx="4572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EACE6E22-E655-5947-A8B4-6F095FBA2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704734" y="6400800"/>
            <a:ext cx="4353416" cy="457549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11113" indent="0" algn="l">
              <a:tabLst/>
              <a:defRPr sz="70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3704734" y="6400451"/>
            <a:ext cx="4810616" cy="1685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 bwMode="auto">
          <a:xfrm>
            <a:off x="0" y="11875"/>
            <a:ext cx="27432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accent2"/>
                </a:solidFill>
              </a:rPr>
              <a:t> 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628650" y="1027673"/>
            <a:ext cx="2456194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704734" y="1027673"/>
            <a:ext cx="4810616" cy="514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1 is used for body text. The bullet is optional and may be removed. </a:t>
            </a:r>
            <a:br>
              <a:rPr lang="en-US" dirty="0"/>
            </a:br>
            <a:r>
              <a:rPr lang="en-US" dirty="0"/>
              <a:t>Click “indent more” to access additional text styles.</a:t>
            </a:r>
          </a:p>
          <a:p>
            <a:pPr lvl="1"/>
            <a:r>
              <a:rPr lang="en-US" dirty="0"/>
              <a:t>Second level is a nested text bullet</a:t>
            </a:r>
          </a:p>
          <a:p>
            <a:pPr lvl="2"/>
            <a:r>
              <a:rPr lang="en-US" b="0" dirty="0"/>
              <a:t>Third level is a nested bullet</a:t>
            </a:r>
            <a:endParaRPr lang="en-US" dirty="0"/>
          </a:p>
          <a:p>
            <a:pPr lvl="3"/>
            <a:r>
              <a:rPr lang="en-US" dirty="0"/>
              <a:t>Level 4 is an optional subhead. </a:t>
            </a:r>
          </a:p>
          <a:p>
            <a:pPr lvl="4"/>
            <a:r>
              <a:rPr lang="en-US" dirty="0"/>
              <a:t>Level 5 is an optional short description. </a:t>
            </a:r>
          </a:p>
          <a:p>
            <a:pPr lvl="5"/>
            <a:r>
              <a:rPr lang="en-US" dirty="0"/>
              <a:t>Level 6 is used for source information or footnotes.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46663"/>
            <a:ext cx="828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8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54" r:id="rId2"/>
    <p:sldLayoutId id="2147483743" r:id="rId3"/>
    <p:sldLayoutId id="2147483744" r:id="rId4"/>
    <p:sldLayoutId id="214748374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spc="100" baseline="0">
          <a:solidFill>
            <a:schemeClr val="bg1"/>
          </a:solidFill>
          <a:latin typeface="Oswald" charset="0"/>
          <a:ea typeface="Oswald" charset="0"/>
          <a:cs typeface="Oswald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512064" indent="-228600" algn="l" defTabSz="914400" rtl="0" eaLnBrk="1" latinLnBrk="0" hangingPunct="1">
        <a:lnSpc>
          <a:spcPct val="100000"/>
        </a:lnSpc>
        <a:spcBef>
          <a:spcPts val="0"/>
        </a:spcBef>
        <a:buFont typeface="LucidaGrande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0"/>
        </a:spcBef>
        <a:buFont typeface="Courier New" charset="0"/>
        <a:buChar char="o"/>
        <a:tabLst/>
        <a:defRPr sz="1600" b="0" kern="1200" cap="none" spc="0" baseline="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Font typeface="Arial"/>
        <a:buNone/>
        <a:tabLst/>
        <a:defRPr sz="1600" b="1" i="0" kern="1200" cap="all" spc="100" baseline="0">
          <a:solidFill>
            <a:schemeClr val="bg1"/>
          </a:solidFill>
          <a:latin typeface="Calibri" charset="0"/>
          <a:ea typeface="Calibri" charset="0"/>
          <a:cs typeface="Calibri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/>
        <a:buNone/>
        <a:tabLst/>
        <a:defRPr sz="1400" i="1" kern="1200">
          <a:solidFill>
            <a:schemeClr val="bg1"/>
          </a:solidFill>
          <a:latin typeface="Georgia" charset="0"/>
          <a:ea typeface="Georgia" charset="0"/>
          <a:cs typeface="Georgia" charset="0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900" i="1" kern="12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AD9624F-7E1F-CC4F-8FA3-3142679297D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282232" y="1453470"/>
            <a:ext cx="2907016" cy="4360524"/>
          </a:xfr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88</a:t>
            </a:r>
            <a:r>
              <a:rPr lang="en-US" baseline="30000" dirty="0"/>
              <a:t>th</a:t>
            </a:r>
            <a:r>
              <a:rPr lang="en-US" dirty="0"/>
              <a:t> MORS Symposium Presentation</a:t>
            </a:r>
          </a:p>
          <a:p>
            <a:r>
              <a:rPr lang="en-US" dirty="0"/>
              <a:t>Kenneth Comer, Eric Williams, Malik Saunders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18 June 2020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A Mixed-Integer Approach to Large Scale Workforce Planning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2232" y="4254980"/>
            <a:ext cx="2907016" cy="217271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V="1">
            <a:off x="282191" y="837461"/>
            <a:ext cx="2907057" cy="719007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6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Mixed Requirements Problem</a:t>
            </a:r>
          </a:p>
          <a:p>
            <a:r>
              <a:rPr lang="en-US" dirty="0"/>
              <a:t>Constraints</a:t>
            </a:r>
          </a:p>
          <a:p>
            <a:r>
              <a:rPr lang="en-US" dirty="0"/>
              <a:t>Objective Function: Minimize Personnel Cost</a:t>
            </a:r>
          </a:p>
          <a:p>
            <a:r>
              <a:rPr lang="en-US" dirty="0"/>
              <a:t>Solution Algorithm</a:t>
            </a:r>
          </a:p>
          <a:p>
            <a:r>
              <a:rPr lang="en-US" dirty="0"/>
              <a:t>Sensitivity Analysis</a:t>
            </a:r>
          </a:p>
          <a:p>
            <a:r>
              <a:rPr lang="en-US" dirty="0"/>
              <a:t>Parametric Analysis</a:t>
            </a:r>
          </a:p>
          <a:p>
            <a:r>
              <a:rPr lang="en-US" dirty="0"/>
              <a:t>Explicit vs. Implicit algorithms</a:t>
            </a:r>
          </a:p>
          <a:p>
            <a:r>
              <a:rPr lang="en-US" dirty="0"/>
              <a:t>Generalizability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4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Requirements Problem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dirty="0"/>
              <a:t>A Common Workforce Problem</a:t>
            </a:r>
          </a:p>
          <a:p>
            <a:pPr lvl="4">
              <a:spcBef>
                <a:spcPts val="600"/>
              </a:spcBef>
            </a:pPr>
            <a:r>
              <a:rPr lang="en-US" dirty="0"/>
              <a:t>Often workforce planning is subject to requirements that come from various sources. The needs can take on a dual character: shifts that must be staffed and hours that must be worked.</a:t>
            </a:r>
          </a:p>
          <a:p>
            <a:r>
              <a:rPr lang="en-US" dirty="0"/>
              <a:t>Positional requirements are common</a:t>
            </a:r>
          </a:p>
          <a:p>
            <a:pPr lvl="1"/>
            <a:r>
              <a:rPr lang="en-US" dirty="0"/>
              <a:t>Watches that must be posted</a:t>
            </a:r>
          </a:p>
          <a:p>
            <a:pPr lvl="1"/>
            <a:r>
              <a:rPr lang="en-US" dirty="0"/>
              <a:t>Desks or phones that must be manned</a:t>
            </a:r>
          </a:p>
          <a:p>
            <a:pPr lvl="1"/>
            <a:r>
              <a:rPr lang="en-US" dirty="0"/>
              <a:t>Controls that must be operated continuously</a:t>
            </a:r>
          </a:p>
          <a:p>
            <a:r>
              <a:rPr lang="en-US" dirty="0"/>
              <a:t>Job requirements (hours per week)</a:t>
            </a:r>
          </a:p>
          <a:p>
            <a:pPr lvl="1"/>
            <a:r>
              <a:rPr lang="en-US" dirty="0"/>
              <a:t>Periodic maintenance that takes a well-defined number of hours per week or month</a:t>
            </a:r>
          </a:p>
          <a:p>
            <a:pPr lvl="1"/>
            <a:r>
              <a:rPr lang="en-US" dirty="0"/>
              <a:t>Corrective maintenance that is irregular, episodic, but can be averaged out based on data</a:t>
            </a:r>
          </a:p>
          <a:p>
            <a:pPr lvl="1"/>
            <a:r>
              <a:rPr lang="en-US" dirty="0"/>
              <a:t>“Contributary” hours that support other organizations, defined as hours of support</a:t>
            </a:r>
          </a:p>
          <a:p>
            <a:r>
              <a:rPr lang="en-US" dirty="0"/>
              <a:t>Hybrid requirements</a:t>
            </a:r>
          </a:p>
          <a:p>
            <a:pPr lvl="1"/>
            <a:r>
              <a:rPr lang="en-US" dirty="0" err="1"/>
              <a:t>Watchstanders</a:t>
            </a:r>
            <a:r>
              <a:rPr lang="en-US" dirty="0"/>
              <a:t> can sometimes support hourly requirements</a:t>
            </a:r>
          </a:p>
          <a:p>
            <a:pPr lvl="1"/>
            <a:r>
              <a:rPr lang="en-US" dirty="0"/>
              <a:t>Reduced rate of support while on watch</a:t>
            </a:r>
          </a:p>
          <a:p>
            <a:pPr lvl="1"/>
            <a:r>
              <a:rPr lang="en-US" dirty="0"/>
              <a:t>Hours of support when not on watch (overtime)</a:t>
            </a:r>
          </a:p>
          <a:p>
            <a:r>
              <a:rPr lang="en-US" dirty="0"/>
              <a:t>“Overflow” Requirements</a:t>
            </a:r>
          </a:p>
          <a:p>
            <a:pPr lvl="1"/>
            <a:r>
              <a:rPr lang="en-US" dirty="0"/>
              <a:t>Hourly requirements that can’t be met with </a:t>
            </a:r>
            <a:r>
              <a:rPr lang="en-US" dirty="0" err="1"/>
              <a:t>watchstanders</a:t>
            </a:r>
            <a:r>
              <a:rPr lang="en-US" dirty="0"/>
              <a:t> require additional staff to be hired</a:t>
            </a:r>
          </a:p>
        </p:txBody>
      </p:sp>
    </p:spTree>
    <p:extLst>
      <p:ext uri="{BB962C8B-B14F-4D97-AF65-F5344CB8AC3E}">
        <p14:creationId xmlns:p14="http://schemas.microsoft.com/office/powerpoint/2010/main" val="37048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BA226-71B2-4578-BFD2-DED622266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BA420E-8807-40F7-88AF-F1451CDFF0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31024-D52B-45F8-8579-FE5DA8FA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14497-3652-4070-BC8E-FFC403BFB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Workforce is static – no opportunity to supplement</a:t>
            </a:r>
          </a:p>
          <a:p>
            <a:r>
              <a:rPr lang="en-US" dirty="0"/>
              <a:t>Workers are subdivided into specialties</a:t>
            </a:r>
          </a:p>
          <a:p>
            <a:pPr lvl="1"/>
            <a:r>
              <a:rPr lang="en-US" dirty="0"/>
              <a:t>Military MOS or NEC</a:t>
            </a:r>
          </a:p>
          <a:p>
            <a:pPr lvl="1"/>
            <a:r>
              <a:rPr lang="en-US" dirty="0"/>
              <a:t>Medical licensing</a:t>
            </a:r>
          </a:p>
          <a:p>
            <a:pPr lvl="1"/>
            <a:r>
              <a:rPr lang="en-US" dirty="0"/>
              <a:t>Teacher subject of expertise</a:t>
            </a:r>
          </a:p>
          <a:p>
            <a:r>
              <a:rPr lang="en-US" dirty="0"/>
              <a:t>Workers are also “graded” by experience</a:t>
            </a:r>
          </a:p>
          <a:p>
            <a:r>
              <a:rPr lang="en-US" dirty="0"/>
              <a:t>Jobs and shifts are stated in terms of specialty and grade</a:t>
            </a:r>
          </a:p>
          <a:p>
            <a:r>
              <a:rPr lang="en-US" dirty="0"/>
              <a:t>Additional minimums are required to ensure: </a:t>
            </a:r>
          </a:p>
          <a:p>
            <a:pPr lvl="1"/>
            <a:r>
              <a:rPr lang="en-US" dirty="0"/>
              <a:t>Leadership</a:t>
            </a:r>
          </a:p>
          <a:p>
            <a:pPr lvl="1"/>
            <a:r>
              <a:rPr lang="en-US" dirty="0"/>
              <a:t>Balance</a:t>
            </a:r>
          </a:p>
          <a:p>
            <a:pPr lvl="1"/>
            <a:r>
              <a:rPr lang="en-US" dirty="0"/>
              <a:t>Surge (combat)</a:t>
            </a:r>
          </a:p>
          <a:p>
            <a:r>
              <a:rPr lang="en-US" dirty="0"/>
              <a:t>Maximum hours available per week per person (watches plus hourly work)</a:t>
            </a:r>
          </a:p>
        </p:txBody>
      </p:sp>
    </p:spTree>
    <p:extLst>
      <p:ext uri="{BB962C8B-B14F-4D97-AF65-F5344CB8AC3E}">
        <p14:creationId xmlns:p14="http://schemas.microsoft.com/office/powerpoint/2010/main" val="115227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Function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5BE5C2-4CB2-4199-BD20-A116B6239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Minimum cost workforce</a:t>
            </a:r>
          </a:p>
          <a:p>
            <a:pPr lvl="1"/>
            <a:r>
              <a:rPr lang="en-US" dirty="0"/>
              <a:t>Cost per grade is documented and stable</a:t>
            </a:r>
          </a:p>
          <a:p>
            <a:r>
              <a:rPr lang="en-US" dirty="0"/>
              <a:t>Minimum risk</a:t>
            </a:r>
          </a:p>
          <a:p>
            <a:pPr lvl="1"/>
            <a:r>
              <a:rPr lang="en-US" dirty="0"/>
              <a:t>Surge situations and statistics can be determined in data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74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Mixed-Integer Approach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5BE5C2-4CB2-4199-BD20-A116B6239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variables (integers)</a:t>
            </a:r>
          </a:p>
          <a:p>
            <a:pPr lvl="1"/>
            <a:r>
              <a:rPr lang="en-US" dirty="0"/>
              <a:t>Individuals assigned to shiftwork – by grade &amp; specialty</a:t>
            </a:r>
          </a:p>
          <a:p>
            <a:pPr lvl="1"/>
            <a:r>
              <a:rPr lang="en-US" dirty="0"/>
              <a:t>Individuals assigned to hourly work – by grade &amp; specialty</a:t>
            </a:r>
          </a:p>
          <a:p>
            <a:r>
              <a:rPr lang="en-US" dirty="0"/>
              <a:t>Objective function: Cost per individual times number of individuals assigned</a:t>
            </a:r>
          </a:p>
          <a:p>
            <a:r>
              <a:rPr lang="en-US" dirty="0"/>
              <a:t>Shiftwork constraint: assign enough to maintain three shifts per day</a:t>
            </a:r>
          </a:p>
          <a:p>
            <a:r>
              <a:rPr lang="en-US" dirty="0"/>
              <a:t>Hourly work constraint: multiple classes of hourly work, requirement for each specialty defined in terms of minimum pay grade</a:t>
            </a:r>
          </a:p>
          <a:p>
            <a:endParaRPr lang="en-US" dirty="0"/>
          </a:p>
          <a:p>
            <a:r>
              <a:rPr lang="en-US" dirty="0"/>
              <a:t>Additional decision variable: Percent of hours available assigned to each job</a:t>
            </a:r>
          </a:p>
          <a:p>
            <a:pPr lvl="1"/>
            <a:r>
              <a:rPr lang="en-US" dirty="0"/>
              <a:t>This introduces a nonlinearity as two DVs are multiplied</a:t>
            </a:r>
          </a:p>
          <a:p>
            <a:pPr lvl="1"/>
            <a:r>
              <a:rPr lang="en-US" dirty="0"/>
              <a:t>We have later simplified for our specific solution, but the general case (MINLP) is presented here</a:t>
            </a:r>
          </a:p>
          <a:p>
            <a:pPr marL="271463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34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45CF-879E-4EF8-952E-6433D736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Shiftwork Constraint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B88D9B-DF5C-49DF-A29A-1F25CCE3C8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B68A9-2023-4407-99D8-4C2B36B8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95621-331D-48E4-8199-79D23475A3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Three-section shift required to satisfy 24/7 support</a:t>
            </a:r>
          </a:p>
          <a:p>
            <a:endParaRPr lang="en-US" dirty="0"/>
          </a:p>
          <a:p>
            <a:r>
              <a:rPr lang="en-US" dirty="0"/>
              <a:t>Evaluated by specialty</a:t>
            </a:r>
          </a:p>
          <a:p>
            <a:endParaRPr lang="en-US" dirty="0"/>
          </a:p>
          <a:p>
            <a:r>
              <a:rPr lang="en-US" dirty="0"/>
              <a:t>Acceptable seniority defined by a “table of allowed performers”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0D120AA-37F3-431B-9E78-366E75821E99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080590989"/>
              </p:ext>
            </p:extLst>
          </p:nvPr>
        </p:nvGraphicFramePr>
        <p:xfrm>
          <a:off x="3173415" y="1572256"/>
          <a:ext cx="5308597" cy="2011680"/>
        </p:xfrm>
        <a:graphic>
          <a:graphicData uri="http://schemas.openxmlformats.org/drawingml/2006/table">
            <a:tbl>
              <a:tblPr/>
              <a:tblGrid>
                <a:gridCol w="1059953">
                  <a:extLst>
                    <a:ext uri="{9D8B030D-6E8A-4147-A177-3AD203B41FA5}">
                      <a16:colId xmlns:a16="http://schemas.microsoft.com/office/drawing/2014/main" val="491399255"/>
                    </a:ext>
                  </a:extLst>
                </a:gridCol>
                <a:gridCol w="220824">
                  <a:extLst>
                    <a:ext uri="{9D8B030D-6E8A-4147-A177-3AD203B41FA5}">
                      <a16:colId xmlns:a16="http://schemas.microsoft.com/office/drawing/2014/main" val="4271985902"/>
                    </a:ext>
                  </a:extLst>
                </a:gridCol>
                <a:gridCol w="415148">
                  <a:extLst>
                    <a:ext uri="{9D8B030D-6E8A-4147-A177-3AD203B41FA5}">
                      <a16:colId xmlns:a16="http://schemas.microsoft.com/office/drawing/2014/main" val="2138489261"/>
                    </a:ext>
                  </a:extLst>
                </a:gridCol>
                <a:gridCol w="220824">
                  <a:extLst>
                    <a:ext uri="{9D8B030D-6E8A-4147-A177-3AD203B41FA5}">
                      <a16:colId xmlns:a16="http://schemas.microsoft.com/office/drawing/2014/main" val="1707957968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2279331457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1643502325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1293397247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3847020499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2615162966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3090659120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933756659"/>
                    </a:ext>
                  </a:extLst>
                </a:gridCol>
                <a:gridCol w="423981">
                  <a:extLst>
                    <a:ext uri="{9D8B030D-6E8A-4147-A177-3AD203B41FA5}">
                      <a16:colId xmlns:a16="http://schemas.microsoft.com/office/drawing/2014/main" val="3628399830"/>
                    </a:ext>
                  </a:extLst>
                </a:gridCol>
              </a:tblGrid>
              <a:tr h="12807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522975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380082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Req'd (Integer, &gt;=0)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445658"/>
                  </a:ext>
                </a:extLst>
              </a:tr>
              <a:tr h="1280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Watches Assigned to Dept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of Allowed Performers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49666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Supervisor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061689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Operator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77089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Assistant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676621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595303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597825"/>
                  </a:ext>
                </a:extLst>
              </a:tr>
              <a:tr h="12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330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7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45CF-879E-4EF8-952E-6433D736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Hourly Constraint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B88D9B-DF5C-49DF-A29A-1F25CCE3C8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B68A9-2023-4407-99D8-4C2B36B8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95621-331D-48E4-8199-79D23475A3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 Evaluated by specialty</a:t>
            </a:r>
          </a:p>
          <a:p>
            <a:endParaRPr lang="en-US" dirty="0"/>
          </a:p>
          <a:p>
            <a:r>
              <a:rPr lang="en-US" dirty="0"/>
              <a:t>Multiple classes of hourly work are specified</a:t>
            </a:r>
          </a:p>
          <a:p>
            <a:r>
              <a:rPr lang="en-US" dirty="0"/>
              <a:t>Acceptable seniority for each line is defined by a “table of allowed performers”</a:t>
            </a:r>
          </a:p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0FBB168-26C4-4F84-B523-FA895A9E8657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810414165"/>
              </p:ext>
            </p:extLst>
          </p:nvPr>
        </p:nvGraphicFramePr>
        <p:xfrm>
          <a:off x="3236913" y="1677971"/>
          <a:ext cx="5308600" cy="3963228"/>
        </p:xfrm>
        <a:graphic>
          <a:graphicData uri="http://schemas.openxmlformats.org/drawingml/2006/table">
            <a:tbl>
              <a:tblPr/>
              <a:tblGrid>
                <a:gridCol w="697480">
                  <a:extLst>
                    <a:ext uri="{9D8B030D-6E8A-4147-A177-3AD203B41FA5}">
                      <a16:colId xmlns:a16="http://schemas.microsoft.com/office/drawing/2014/main" val="3500417665"/>
                    </a:ext>
                  </a:extLst>
                </a:gridCol>
                <a:gridCol w="370882">
                  <a:extLst>
                    <a:ext uri="{9D8B030D-6E8A-4147-A177-3AD203B41FA5}">
                      <a16:colId xmlns:a16="http://schemas.microsoft.com/office/drawing/2014/main" val="3633067145"/>
                    </a:ext>
                  </a:extLst>
                </a:gridCol>
                <a:gridCol w="697480">
                  <a:extLst>
                    <a:ext uri="{9D8B030D-6E8A-4147-A177-3AD203B41FA5}">
                      <a16:colId xmlns:a16="http://schemas.microsoft.com/office/drawing/2014/main" val="2416739483"/>
                    </a:ext>
                  </a:extLst>
                </a:gridCol>
                <a:gridCol w="506013">
                  <a:extLst>
                    <a:ext uri="{9D8B030D-6E8A-4147-A177-3AD203B41FA5}">
                      <a16:colId xmlns:a16="http://schemas.microsoft.com/office/drawing/2014/main" val="2688843648"/>
                    </a:ext>
                  </a:extLst>
                </a:gridCol>
                <a:gridCol w="128461">
                  <a:extLst>
                    <a:ext uri="{9D8B030D-6E8A-4147-A177-3AD203B41FA5}">
                      <a16:colId xmlns:a16="http://schemas.microsoft.com/office/drawing/2014/main" val="176158655"/>
                    </a:ext>
                  </a:extLst>
                </a:gridCol>
                <a:gridCol w="367645">
                  <a:extLst>
                    <a:ext uri="{9D8B030D-6E8A-4147-A177-3AD203B41FA5}">
                      <a16:colId xmlns:a16="http://schemas.microsoft.com/office/drawing/2014/main" val="2166803877"/>
                    </a:ext>
                  </a:extLst>
                </a:gridCol>
                <a:gridCol w="348792">
                  <a:extLst>
                    <a:ext uri="{9D8B030D-6E8A-4147-A177-3AD203B41FA5}">
                      <a16:colId xmlns:a16="http://schemas.microsoft.com/office/drawing/2014/main" val="470609401"/>
                    </a:ext>
                  </a:extLst>
                </a:gridCol>
                <a:gridCol w="405353">
                  <a:extLst>
                    <a:ext uri="{9D8B030D-6E8A-4147-A177-3AD203B41FA5}">
                      <a16:colId xmlns:a16="http://schemas.microsoft.com/office/drawing/2014/main" val="1917621734"/>
                    </a:ext>
                  </a:extLst>
                </a:gridCol>
                <a:gridCol w="386499">
                  <a:extLst>
                    <a:ext uri="{9D8B030D-6E8A-4147-A177-3AD203B41FA5}">
                      <a16:colId xmlns:a16="http://schemas.microsoft.com/office/drawing/2014/main" val="2511665299"/>
                    </a:ext>
                  </a:extLst>
                </a:gridCol>
                <a:gridCol w="339364">
                  <a:extLst>
                    <a:ext uri="{9D8B030D-6E8A-4147-A177-3AD203B41FA5}">
                      <a16:colId xmlns:a16="http://schemas.microsoft.com/office/drawing/2014/main" val="1281486831"/>
                    </a:ext>
                  </a:extLst>
                </a:gridCol>
                <a:gridCol w="339365">
                  <a:extLst>
                    <a:ext uri="{9D8B030D-6E8A-4147-A177-3AD203B41FA5}">
                      <a16:colId xmlns:a16="http://schemas.microsoft.com/office/drawing/2014/main" val="3880729024"/>
                    </a:ext>
                  </a:extLst>
                </a:gridCol>
                <a:gridCol w="329939">
                  <a:extLst>
                    <a:ext uri="{9D8B030D-6E8A-4147-A177-3AD203B41FA5}">
                      <a16:colId xmlns:a16="http://schemas.microsoft.com/office/drawing/2014/main" val="3434860809"/>
                    </a:ext>
                  </a:extLst>
                </a:gridCol>
                <a:gridCol w="391327">
                  <a:extLst>
                    <a:ext uri="{9D8B030D-6E8A-4147-A177-3AD203B41FA5}">
                      <a16:colId xmlns:a16="http://schemas.microsoft.com/office/drawing/2014/main" val="4062121417"/>
                    </a:ext>
                  </a:extLst>
                </a:gridCol>
              </a:tblGrid>
              <a:tr h="2085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Weekly Joblist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Hrs (Weekly)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of Allowed Performers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122493"/>
                  </a:ext>
                </a:extLst>
              </a:tr>
              <a:tr h="20859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 Level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189031"/>
                  </a:ext>
                </a:extLst>
              </a:tr>
              <a:tr h="208593"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Periodic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456462"/>
                  </a:ext>
                </a:extLst>
              </a:tr>
              <a:tr h="25709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996088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448750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691730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057497"/>
                  </a:ext>
                </a:extLst>
              </a:tr>
              <a:tr h="208593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Corrective Maint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368828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674695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058521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671841"/>
                  </a:ext>
                </a:extLst>
              </a:tr>
              <a:tr h="20859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 Unit Spt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418205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96587"/>
                  </a:ext>
                </a:extLst>
              </a:tr>
              <a:tr h="20859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537.14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1904"/>
                  </a:ext>
                </a:extLst>
              </a:tr>
              <a:tr h="2085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Maint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828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054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45CF-879E-4EF8-952E-6433D736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Shiftwork Constraint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B88D9B-DF5C-49DF-A29A-1F25CCE3C8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B68A9-2023-4407-99D8-4C2B36B8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95621-331D-48E4-8199-79D23475A3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1988" y="1330008"/>
            <a:ext cx="2293937" cy="4861560"/>
          </a:xfrm>
        </p:spPr>
        <p:txBody>
          <a:bodyPr/>
          <a:lstStyle/>
          <a:p>
            <a:r>
              <a:rPr lang="en-US" dirty="0"/>
              <a:t>Decision variables for </a:t>
            </a:r>
            <a:r>
              <a:rPr lang="en-US" dirty="0" err="1"/>
              <a:t>watchstanders</a:t>
            </a:r>
            <a:r>
              <a:rPr lang="en-US" dirty="0"/>
              <a:t> (blue cells) need to satisfy the minimum grade requirement as well as the three-per-desk constraint</a:t>
            </a:r>
          </a:p>
          <a:p>
            <a:r>
              <a:rPr lang="en-US" dirty="0"/>
              <a:t>This is accomplished by creating a cell-by-cell multiplication of the decision variables with the table of allowed fills.</a:t>
            </a:r>
          </a:p>
          <a:p>
            <a:endParaRPr lang="en-US" dirty="0"/>
          </a:p>
          <a:p>
            <a:r>
              <a:rPr lang="en-US" dirty="0"/>
              <a:t>A cell-by-cell multiplication of a matrix produces a </a:t>
            </a:r>
            <a:r>
              <a:rPr lang="en-US" b="1" dirty="0"/>
              <a:t>Hadamard Product.</a:t>
            </a:r>
            <a:endParaRPr lang="en-US" dirty="0"/>
          </a:p>
          <a:p>
            <a:endParaRPr lang="en-US" dirty="0"/>
          </a:p>
          <a:p>
            <a:r>
              <a:rPr lang="en-US" dirty="0"/>
              <a:t>In addition to the fill, the amount of weekly hours available from </a:t>
            </a:r>
            <a:r>
              <a:rPr lang="en-US" dirty="0" err="1"/>
              <a:t>watchstanders</a:t>
            </a:r>
            <a:r>
              <a:rPr lang="en-US" dirty="0"/>
              <a:t> can be calculated.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9AC8BAB-1D2C-463D-A930-F587E87BF518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767904291"/>
              </p:ext>
            </p:extLst>
          </p:nvPr>
        </p:nvGraphicFramePr>
        <p:xfrm>
          <a:off x="3228208" y="1533173"/>
          <a:ext cx="5308596" cy="4861560"/>
        </p:xfrm>
        <a:graphic>
          <a:graphicData uri="http://schemas.openxmlformats.org/drawingml/2006/table">
            <a:tbl>
              <a:tblPr/>
              <a:tblGrid>
                <a:gridCol w="1033353">
                  <a:extLst>
                    <a:ext uri="{9D8B030D-6E8A-4147-A177-3AD203B41FA5}">
                      <a16:colId xmlns:a16="http://schemas.microsoft.com/office/drawing/2014/main" val="26053608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791140599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2831673889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773584461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1212039153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1749237845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2245442118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539313297"/>
                    </a:ext>
                  </a:extLst>
                </a:gridCol>
                <a:gridCol w="425498">
                  <a:extLst>
                    <a:ext uri="{9D8B030D-6E8A-4147-A177-3AD203B41FA5}">
                      <a16:colId xmlns:a16="http://schemas.microsoft.com/office/drawing/2014/main" val="4002537422"/>
                    </a:ext>
                  </a:extLst>
                </a:gridCol>
                <a:gridCol w="334320">
                  <a:extLst>
                    <a:ext uri="{9D8B030D-6E8A-4147-A177-3AD203B41FA5}">
                      <a16:colId xmlns:a16="http://schemas.microsoft.com/office/drawing/2014/main" val="1391753375"/>
                    </a:ext>
                  </a:extLst>
                </a:gridCol>
                <a:gridCol w="293797">
                  <a:extLst>
                    <a:ext uri="{9D8B030D-6E8A-4147-A177-3AD203B41FA5}">
                      <a16:colId xmlns:a16="http://schemas.microsoft.com/office/drawing/2014/main" val="3601682648"/>
                    </a:ext>
                  </a:extLst>
                </a:gridCol>
                <a:gridCol w="243142">
                  <a:extLst>
                    <a:ext uri="{9D8B030D-6E8A-4147-A177-3AD203B41FA5}">
                      <a16:colId xmlns:a16="http://schemas.microsoft.com/office/drawing/2014/main" val="1479678916"/>
                    </a:ext>
                  </a:extLst>
                </a:gridCol>
              </a:tblGrid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095016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412249"/>
                  </a:ext>
                </a:extLst>
              </a:tr>
              <a:tr h="151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Supervisor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717401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Operator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39907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Assistant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187670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411019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441969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419209"/>
                  </a:ext>
                </a:extLst>
              </a:tr>
              <a:tr h="151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of Watchstanders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133975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of Allowed Fills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261466"/>
                  </a:ext>
                </a:extLst>
              </a:tr>
              <a:tr h="151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Supervisor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118504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Operator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42965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Assistant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108548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1171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44000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20778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867117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Hadamard Product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719298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Supervisor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925200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Operator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497144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Assistant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09037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79262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333090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Desk Support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080535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496771"/>
                  </a:ext>
                </a:extLst>
              </a:tr>
              <a:tr h="14689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47144"/>
                  </a:ext>
                </a:extLst>
              </a:tr>
              <a:tr h="2674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Available from Watchstanders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606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90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the Hourly Workers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6D7A35-52A7-4A21-80CA-209FA4BECC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Another set of decision variables is associated with the additional hourly workers (non-shift personnel) who must be added to satisfy the hourly constraint.</a:t>
            </a:r>
          </a:p>
          <a:p>
            <a:r>
              <a:rPr lang="en-US" dirty="0"/>
              <a:t>The hours available from hourly workers are calculated based on a standard work week. These are added to the carry-over hours from the shift workers to determine the total weekly hours available for these DVs.</a:t>
            </a:r>
          </a:p>
          <a:p>
            <a:r>
              <a:rPr lang="en-US" dirty="0"/>
              <a:t>Note that the two sets of DVs also combine to allow calculating the cost of the workforce – the objective function.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A375C1E-46A7-403A-9196-B8B6C65C6156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132580928"/>
              </p:ext>
            </p:extLst>
          </p:nvPr>
        </p:nvGraphicFramePr>
        <p:xfrm>
          <a:off x="2955926" y="2750644"/>
          <a:ext cx="6037246" cy="2349808"/>
        </p:xfrm>
        <a:graphic>
          <a:graphicData uri="http://schemas.openxmlformats.org/drawingml/2006/table">
            <a:tbl>
              <a:tblPr/>
              <a:tblGrid>
                <a:gridCol w="1307430">
                  <a:extLst>
                    <a:ext uri="{9D8B030D-6E8A-4147-A177-3AD203B41FA5}">
                      <a16:colId xmlns:a16="http://schemas.microsoft.com/office/drawing/2014/main" val="353573544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2361719608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3066420239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1093022118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884862507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2215863729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3817065721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3415434605"/>
                    </a:ext>
                  </a:extLst>
                </a:gridCol>
                <a:gridCol w="538353">
                  <a:extLst>
                    <a:ext uri="{9D8B030D-6E8A-4147-A177-3AD203B41FA5}">
                      <a16:colId xmlns:a16="http://schemas.microsoft.com/office/drawing/2014/main" val="4249866744"/>
                    </a:ext>
                  </a:extLst>
                </a:gridCol>
                <a:gridCol w="422992">
                  <a:extLst>
                    <a:ext uri="{9D8B030D-6E8A-4147-A177-3AD203B41FA5}">
                      <a16:colId xmlns:a16="http://schemas.microsoft.com/office/drawing/2014/main" val="1331519047"/>
                    </a:ext>
                  </a:extLst>
                </a:gridCol>
              </a:tblGrid>
              <a:tr h="1634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Available from Shift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300395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3421301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Hourly Adds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76827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Hours from Hourly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259402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Hours Available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037493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594096"/>
                  </a:ext>
                </a:extLst>
              </a:tr>
              <a:tr h="4463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Specialists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895331"/>
                  </a:ext>
                </a:extLst>
              </a:tr>
              <a:tr h="297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of WS + Supernumeraries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452506"/>
                  </a:ext>
                </a:extLst>
              </a:tr>
              <a:tr h="16342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10267"/>
                  </a:ext>
                </a:extLst>
              </a:tr>
              <a:tr h="169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 of Grade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7246030"/>
                  </a:ext>
                </a:extLst>
              </a:tr>
              <a:tr h="169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Objective: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399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932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2752-9563-4B03-BB49-39259C610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Assigning the Hours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526CE7-4132-4ABD-91C2-65726657DF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36ABC-D29E-48EB-9564-AC045009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2C913-5D93-4A7A-AFCC-B041FC5E82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 third set of decision variables are introduced to distribute the weekly hours available (by grade) to the jobs on the job list. </a:t>
            </a:r>
          </a:p>
          <a:p>
            <a:r>
              <a:rPr lang="en-US" dirty="0"/>
              <a:t>These columns are all constrained to add up to 100%</a:t>
            </a:r>
          </a:p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36496ED-5CDD-4D81-A34D-7744421C6082}"/>
              </a:ext>
            </a:extLst>
          </p:cNvPr>
          <p:cNvGraphicFramePr>
            <a:graphicFrameLocks noGrp="1"/>
          </p:cNvGraphicFramePr>
          <p:nvPr>
            <p:ph sz="quarter" idx="16"/>
          </p:nvPr>
        </p:nvGraphicFramePr>
        <p:xfrm>
          <a:off x="3236913" y="1880166"/>
          <a:ext cx="5308601" cy="3985080"/>
        </p:xfrm>
        <a:graphic>
          <a:graphicData uri="http://schemas.openxmlformats.org/drawingml/2006/table">
            <a:tbl>
              <a:tblPr/>
              <a:tblGrid>
                <a:gridCol w="1236249">
                  <a:extLst>
                    <a:ext uri="{9D8B030D-6E8A-4147-A177-3AD203B41FA5}">
                      <a16:colId xmlns:a16="http://schemas.microsoft.com/office/drawing/2014/main" val="280500050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990431661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1471236620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3656483100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2341272585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408776755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2078309150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1612387227"/>
                    </a:ext>
                  </a:extLst>
                </a:gridCol>
                <a:gridCol w="509044">
                  <a:extLst>
                    <a:ext uri="{9D8B030D-6E8A-4147-A177-3AD203B41FA5}">
                      <a16:colId xmlns:a16="http://schemas.microsoft.com/office/drawing/2014/main" val="1061047486"/>
                    </a:ext>
                  </a:extLst>
                </a:gridCol>
              </a:tblGrid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Available from Shift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765888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615110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Hourly Adds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78006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Hours from Hourly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172754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Hours Available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713813"/>
                  </a:ext>
                </a:extLst>
              </a:tr>
              <a:tr h="639941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Decision Allocation for non-Watchstanding Requirements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Solver will determine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405884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32563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59888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319111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16926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906194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984771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24463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84.59%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398035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210448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466093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94182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540954"/>
                  </a:ext>
                </a:extLst>
              </a:tr>
              <a:tr h="1757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531165"/>
                  </a:ext>
                </a:extLst>
              </a:tr>
              <a:tr h="181801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890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655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F01D-0255-404B-BABF-3FB1C4F0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Satisfying the Hourly </a:t>
            </a:r>
            <a:r>
              <a:rPr lang="en-US" dirty="0" err="1"/>
              <a:t>COnstraint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10C65A-3BB7-4F65-9670-16E603CA0D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DBCD7-D8EE-4760-80CD-1138CB43E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2AC91-B488-4E21-A108-96DEDFA005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The percentages are converted to actual hours, and the hours are multiplied by the Table of Allowed Performers to form a second Hadamard Product</a:t>
            </a:r>
          </a:p>
          <a:p>
            <a:r>
              <a:rPr lang="en-US" dirty="0"/>
              <a:t>Then the rows are summed to determine if the decision variables satisfy the requirement.</a:t>
            </a:r>
          </a:p>
          <a:p>
            <a:r>
              <a:rPr lang="en-US" dirty="0"/>
              <a:t>In Excel solver, this solves in a few minutes using the generalized reduced gradient (nonlinear) algorithm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24B277E0-606B-46D3-87A8-634B579545E0}"/>
              </a:ext>
            </a:extLst>
          </p:cNvPr>
          <p:cNvGraphicFramePr>
            <a:graphicFrameLocks noGrp="1"/>
          </p:cNvGraphicFramePr>
          <p:nvPr>
            <p:ph sz="quarter" idx="16"/>
          </p:nvPr>
        </p:nvGraphicFramePr>
        <p:xfrm>
          <a:off x="3356705" y="1554159"/>
          <a:ext cx="5069015" cy="4637096"/>
        </p:xfrm>
        <a:graphic>
          <a:graphicData uri="http://schemas.openxmlformats.org/drawingml/2006/table">
            <a:tbl>
              <a:tblPr/>
              <a:tblGrid>
                <a:gridCol w="986717">
                  <a:extLst>
                    <a:ext uri="{9D8B030D-6E8A-4147-A177-3AD203B41FA5}">
                      <a16:colId xmlns:a16="http://schemas.microsoft.com/office/drawing/2014/main" val="1225077227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978555225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488272156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1378539142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1641284176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2428898237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3164607632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1819931199"/>
                    </a:ext>
                  </a:extLst>
                </a:gridCol>
                <a:gridCol w="406295">
                  <a:extLst>
                    <a:ext uri="{9D8B030D-6E8A-4147-A177-3AD203B41FA5}">
                      <a16:colId xmlns:a16="http://schemas.microsoft.com/office/drawing/2014/main" val="3054289436"/>
                    </a:ext>
                  </a:extLst>
                </a:gridCol>
                <a:gridCol w="319232">
                  <a:extLst>
                    <a:ext uri="{9D8B030D-6E8A-4147-A177-3AD203B41FA5}">
                      <a16:colId xmlns:a16="http://schemas.microsoft.com/office/drawing/2014/main" val="3994730002"/>
                    </a:ext>
                  </a:extLst>
                </a:gridCol>
                <a:gridCol w="280537">
                  <a:extLst>
                    <a:ext uri="{9D8B030D-6E8A-4147-A177-3AD203B41FA5}">
                      <a16:colId xmlns:a16="http://schemas.microsoft.com/office/drawing/2014/main" val="3888900718"/>
                    </a:ext>
                  </a:extLst>
                </a:gridCol>
                <a:gridCol w="232169">
                  <a:extLst>
                    <a:ext uri="{9D8B030D-6E8A-4147-A177-3AD203B41FA5}">
                      <a16:colId xmlns:a16="http://schemas.microsoft.com/office/drawing/2014/main" val="3315128038"/>
                    </a:ext>
                  </a:extLst>
                </a:gridCol>
              </a:tblGrid>
              <a:tr h="140269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297608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of Allowed Performers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615637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066877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128258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169431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916539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695076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133766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362165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692761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889917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227695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321994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277235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414924"/>
                  </a:ext>
                </a:extLst>
              </a:tr>
              <a:tr h="140269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Hadamard Product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737036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Resultant Work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BMSN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Hrs Provided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154070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976185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146635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012194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473338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673395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268681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582029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638531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197080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33037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576.73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511378"/>
                  </a:ext>
                </a:extLst>
              </a:tr>
              <a:tr h="1523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523.35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537.1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27579"/>
                  </a:ext>
                </a:extLst>
              </a:tr>
              <a:tr h="18138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 Level1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572.91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81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89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5BE5C2-4CB2-4199-BD20-A116B6239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solution analysis can determine which of the constraints are binding</a:t>
            </a:r>
          </a:p>
          <a:p>
            <a:pPr lvl="1"/>
            <a:r>
              <a:rPr lang="en-US" dirty="0"/>
              <a:t>This helps the user determine how much effort should be placed in data analysis to define each constraint</a:t>
            </a:r>
          </a:p>
          <a:p>
            <a:pPr lvl="1"/>
            <a:r>
              <a:rPr lang="en-US" dirty="0"/>
              <a:t>It also helps to determine which constraints can be reduced with no affect on the problem</a:t>
            </a:r>
          </a:p>
          <a:p>
            <a:r>
              <a:rPr lang="en-US" dirty="0"/>
              <a:t>Sensitivity analysis also shows what constraints can be increased with no change in the problem</a:t>
            </a:r>
          </a:p>
          <a:p>
            <a:pPr lvl="1"/>
            <a:r>
              <a:rPr lang="en-US" dirty="0"/>
              <a:t>In a typical integer programming problem, some constraints can be raised without requiring another individual</a:t>
            </a:r>
          </a:p>
          <a:p>
            <a:r>
              <a:rPr lang="en-US" dirty="0"/>
              <a:t>“Shadow price” analysis can determine the “cost” of growing a constraint</a:t>
            </a:r>
          </a:p>
          <a:p>
            <a:pPr lvl="1"/>
            <a:r>
              <a:rPr lang="en-US" dirty="0"/>
              <a:t>Also, the total work week is a constraint in the problem; shadow price analysis can determine the cost of lowering the total work week (in additional workers who must be added)</a:t>
            </a:r>
          </a:p>
        </p:txBody>
      </p:sp>
    </p:spTree>
    <p:extLst>
      <p:ext uri="{BB962C8B-B14F-4D97-AF65-F5344CB8AC3E}">
        <p14:creationId xmlns:p14="http://schemas.microsoft.com/office/powerpoint/2010/main" val="150983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5BE5C2-4CB2-4199-BD20-A116B6239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advantage of setting cost as the objective function: all modifications can be assessed in financial terms</a:t>
            </a:r>
          </a:p>
          <a:p>
            <a:r>
              <a:rPr lang="en-US" dirty="0"/>
              <a:t>Parametric analysis allows evaluation of how changing constants, coefficients, and limits change the value of the objective function</a:t>
            </a:r>
          </a:p>
          <a:p>
            <a:pPr lvl="1"/>
            <a:r>
              <a:rPr lang="en-US" dirty="0"/>
              <a:t>Parametric analysis requires resolving the problem at the proposed, different values</a:t>
            </a:r>
          </a:p>
          <a:p>
            <a:r>
              <a:rPr lang="en-US" dirty="0"/>
              <a:t>What would be the cost of changing the work week over a wider range than sensitivity analysis allows</a:t>
            </a:r>
          </a:p>
          <a:p>
            <a:r>
              <a:rPr lang="en-US" dirty="0"/>
              <a:t>If technology allows the reduction in a maintenance job, how much does it save in annual outlay?</a:t>
            </a:r>
          </a:p>
          <a:p>
            <a:pPr lvl="1"/>
            <a:r>
              <a:rPr lang="en-US" dirty="0"/>
              <a:t>Allows calculating return on investment and payback period</a:t>
            </a:r>
          </a:p>
          <a:p>
            <a:pPr lvl="1"/>
            <a:r>
              <a:rPr lang="en-US" dirty="0"/>
              <a:t>Allows a search for the most cost effective investment among many</a:t>
            </a:r>
          </a:p>
          <a:p>
            <a:r>
              <a:rPr lang="en-US" dirty="0"/>
              <a:t>Outside constraints (leadership mix, surge capacity, balance of grades) can be expressed in terms of their cost</a:t>
            </a:r>
          </a:p>
        </p:txBody>
      </p:sp>
    </p:spTree>
    <p:extLst>
      <p:ext uri="{BB962C8B-B14F-4D97-AF65-F5344CB8AC3E}">
        <p14:creationId xmlns:p14="http://schemas.microsoft.com/office/powerpoint/2010/main" val="2359758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54222" y="1550020"/>
            <a:ext cx="3661128" cy="4626943"/>
          </a:xfrm>
        </p:spPr>
        <p:txBody>
          <a:bodyPr/>
          <a:lstStyle/>
          <a:p>
            <a:r>
              <a:rPr lang="en-US" dirty="0"/>
              <a:t>Implicit solutions (evolutionary algorithm, neural network, etc.) do not “guarantee” the correct solution</a:t>
            </a:r>
          </a:p>
          <a:p>
            <a:r>
              <a:rPr lang="en-US" dirty="0"/>
              <a:t>It is not apparent from their solution what the internal sensitivities are</a:t>
            </a:r>
          </a:p>
          <a:p>
            <a:r>
              <a:rPr lang="en-US" dirty="0"/>
              <a:t>An EA was run on this exact example</a:t>
            </a:r>
          </a:p>
          <a:p>
            <a:pPr lvl="1"/>
            <a:r>
              <a:rPr lang="en-US" dirty="0"/>
              <a:t>Instead of a recommendation of 44, the recommendation was 247</a:t>
            </a:r>
          </a:p>
          <a:p>
            <a:pPr lvl="1"/>
            <a:r>
              <a:rPr lang="en-US" dirty="0"/>
              <a:t>There would be no explanation of what went wrong</a:t>
            </a:r>
          </a:p>
          <a:p>
            <a:r>
              <a:rPr lang="en-US" dirty="0"/>
              <a:t>The lack of a “line of sight” through the solution process makes implicit methods inappropriate for a </a:t>
            </a:r>
            <a:r>
              <a:rPr lang="en-US" i="1" dirty="0"/>
              <a:t>deployed tool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vs. Implicit Approaches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Explicit solutions have a “guarantee” of being the best</a:t>
            </a:r>
          </a:p>
          <a:p>
            <a:pPr lvl="1"/>
            <a:r>
              <a:rPr lang="en-US" dirty="0"/>
              <a:t>Possibly subject to some tolerance parameter, but this was not necessary here</a:t>
            </a:r>
          </a:p>
          <a:p>
            <a:r>
              <a:rPr lang="en-US" dirty="0"/>
              <a:t>Explicit solutions allow direct observation of some sensitivities</a:t>
            </a:r>
          </a:p>
          <a:p>
            <a:pPr lvl="1"/>
            <a:r>
              <a:rPr lang="en-US" dirty="0"/>
              <a:t>A linear program would allow much more visibility into the solution robustness</a:t>
            </a:r>
          </a:p>
          <a:p>
            <a:r>
              <a:rPr lang="en-US" dirty="0"/>
              <a:t>Parametric analysis is much easier, allowing a design of experiments to explore the parameter space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498259" y="1684338"/>
            <a:ext cx="0" cy="43688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736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FDC-F01D-4BFA-BAC2-189463C5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79F91-626A-4394-8B79-583080EA6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E6E22-E655-5947-A8B4-6F095FBA2C1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9E6AE-7184-4039-AA71-DD98A834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2020 Booz Allen Hamilton Inc. All rights Reserved. Internal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5BE5C2-4CB2-4199-BD20-A116B6239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case is a common workforce optimization problem</a:t>
            </a:r>
          </a:p>
          <a:p>
            <a:pPr lvl="1"/>
            <a:r>
              <a:rPr lang="en-US" dirty="0"/>
              <a:t>The era of big data makes parameterizing such problems much more feasible</a:t>
            </a:r>
          </a:p>
          <a:p>
            <a:r>
              <a:rPr lang="en-US" dirty="0"/>
              <a:t>Beyond workforce, this could also be used for other mixed integer situations</a:t>
            </a:r>
          </a:p>
          <a:p>
            <a:pPr lvl="1"/>
            <a:r>
              <a:rPr lang="en-US" dirty="0"/>
              <a:t>For example, if a mission can be accomplished by satellites (integer decision variable) or hours of support from terrestrial systems</a:t>
            </a:r>
          </a:p>
          <a:p>
            <a:r>
              <a:rPr lang="en-US" dirty="0"/>
              <a:t>Larger systems or problems can’t be worked by Excel solver</a:t>
            </a:r>
          </a:p>
          <a:p>
            <a:pPr lvl="1"/>
            <a:r>
              <a:rPr lang="en-US" dirty="0"/>
              <a:t>First options are open source solver</a:t>
            </a:r>
          </a:p>
          <a:p>
            <a:pPr lvl="1"/>
            <a:r>
              <a:rPr lang="en-US" dirty="0"/>
              <a:t>Much more advanced and faster commercial solvers are available (</a:t>
            </a:r>
            <a:r>
              <a:rPr lang="en-US" dirty="0" err="1"/>
              <a:t>Gorubi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This is as advanced a tool as any AI system</a:t>
            </a:r>
          </a:p>
          <a:p>
            <a:pPr lvl="1"/>
            <a:r>
              <a:rPr lang="en-US" dirty="0"/>
              <a:t>These solutions and methods were not available at scale ten years ago </a:t>
            </a:r>
          </a:p>
        </p:txBody>
      </p:sp>
    </p:spTree>
    <p:extLst>
      <p:ext uri="{BB962C8B-B14F-4D97-AF65-F5344CB8AC3E}">
        <p14:creationId xmlns:p14="http://schemas.microsoft.com/office/powerpoint/2010/main" val="165995579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Booz Burgundy 2020 1">
      <a:dk1>
        <a:srgbClr val="000000"/>
      </a:dk1>
      <a:lt1>
        <a:srgbClr val="FFFFFF"/>
      </a:lt1>
      <a:dk2>
        <a:srgbClr val="711D45"/>
      </a:dk2>
      <a:lt2>
        <a:srgbClr val="E7E6E6"/>
      </a:lt2>
      <a:accent1>
        <a:srgbClr val="711D45"/>
      </a:accent1>
      <a:accent2>
        <a:srgbClr val="D5225E"/>
      </a:accent2>
      <a:accent3>
        <a:srgbClr val="003CA6"/>
      </a:accent3>
      <a:accent4>
        <a:srgbClr val="233746"/>
      </a:accent4>
      <a:accent5>
        <a:srgbClr val="92368D"/>
      </a:accent5>
      <a:accent6>
        <a:srgbClr val="CBDA00"/>
      </a:accent6>
      <a:hlink>
        <a:srgbClr val="711D45"/>
      </a:hlink>
      <a:folHlink>
        <a:srgbClr val="243646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rgundy Standard" id="{BF810381-89A3-B54C-BDBF-BBABB723D6AA}" vid="{A779B0EA-FBBD-7E44-BFD9-7B8FB6205441}"/>
    </a:ext>
  </a:extLst>
</a:theme>
</file>

<file path=ppt/theme/theme2.xml><?xml version="1.0" encoding="utf-8"?>
<a:theme xmlns:a="http://schemas.openxmlformats.org/drawingml/2006/main" name="SF Master">
  <a:themeElements>
    <a:clrScheme name="Booz Burgundy 2020 1">
      <a:dk1>
        <a:srgbClr val="000000"/>
      </a:dk1>
      <a:lt1>
        <a:srgbClr val="FFFFFF"/>
      </a:lt1>
      <a:dk2>
        <a:srgbClr val="711D45"/>
      </a:dk2>
      <a:lt2>
        <a:srgbClr val="E7E6E6"/>
      </a:lt2>
      <a:accent1>
        <a:srgbClr val="711D45"/>
      </a:accent1>
      <a:accent2>
        <a:srgbClr val="D5225E"/>
      </a:accent2>
      <a:accent3>
        <a:srgbClr val="003CA6"/>
      </a:accent3>
      <a:accent4>
        <a:srgbClr val="233746"/>
      </a:accent4>
      <a:accent5>
        <a:srgbClr val="92368D"/>
      </a:accent5>
      <a:accent6>
        <a:srgbClr val="CBDA00"/>
      </a:accent6>
      <a:hlink>
        <a:srgbClr val="711D45"/>
      </a:hlink>
      <a:folHlink>
        <a:srgbClr val="243646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rgundy Standard" id="{BF810381-89A3-B54C-BDBF-BBABB723D6AA}" vid="{78EBD3FF-CCDE-944B-830A-2D299B880DFD}"/>
    </a:ext>
  </a:extLst>
</a:theme>
</file>

<file path=ppt/theme/theme3.xml><?xml version="1.0" encoding="utf-8"?>
<a:theme xmlns:a="http://schemas.openxmlformats.org/drawingml/2006/main" name="LI Master">
  <a:themeElements>
    <a:clrScheme name="Booz Burgundy 2020 1">
      <a:dk1>
        <a:srgbClr val="000000"/>
      </a:dk1>
      <a:lt1>
        <a:srgbClr val="FFFFFF"/>
      </a:lt1>
      <a:dk2>
        <a:srgbClr val="711D45"/>
      </a:dk2>
      <a:lt2>
        <a:srgbClr val="E7E6E6"/>
      </a:lt2>
      <a:accent1>
        <a:srgbClr val="711D45"/>
      </a:accent1>
      <a:accent2>
        <a:srgbClr val="D5225E"/>
      </a:accent2>
      <a:accent3>
        <a:srgbClr val="003CA6"/>
      </a:accent3>
      <a:accent4>
        <a:srgbClr val="233746"/>
      </a:accent4>
      <a:accent5>
        <a:srgbClr val="92368D"/>
      </a:accent5>
      <a:accent6>
        <a:srgbClr val="CBDA00"/>
      </a:accent6>
      <a:hlink>
        <a:srgbClr val="711D45"/>
      </a:hlink>
      <a:folHlink>
        <a:srgbClr val="24364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rgundy Standard" id="{BF810381-89A3-B54C-BDBF-BBABB723D6AA}" vid="{6E2FA4D8-9BAE-9246-8119-1E76FDB2EDC2}"/>
    </a:ext>
  </a:extLst>
</a:theme>
</file>

<file path=ppt/theme/theme4.xml><?xml version="1.0" encoding="utf-8"?>
<a:theme xmlns:a="http://schemas.openxmlformats.org/drawingml/2006/main" name="FC Master">
  <a:themeElements>
    <a:clrScheme name="Booz Burgundy 2020 1">
      <a:dk1>
        <a:srgbClr val="000000"/>
      </a:dk1>
      <a:lt1>
        <a:srgbClr val="FFFFFF"/>
      </a:lt1>
      <a:dk2>
        <a:srgbClr val="711D45"/>
      </a:dk2>
      <a:lt2>
        <a:srgbClr val="E7E6E6"/>
      </a:lt2>
      <a:accent1>
        <a:srgbClr val="711D45"/>
      </a:accent1>
      <a:accent2>
        <a:srgbClr val="D5225E"/>
      </a:accent2>
      <a:accent3>
        <a:srgbClr val="003CA6"/>
      </a:accent3>
      <a:accent4>
        <a:srgbClr val="233746"/>
      </a:accent4>
      <a:accent5>
        <a:srgbClr val="92368D"/>
      </a:accent5>
      <a:accent6>
        <a:srgbClr val="CBDA00"/>
      </a:accent6>
      <a:hlink>
        <a:srgbClr val="711D45"/>
      </a:hlink>
      <a:folHlink>
        <a:srgbClr val="24364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rgundy Standard" id="{BF810381-89A3-B54C-BDBF-BBABB723D6AA}" vid="{B786F388-1AC1-0C4B-B00E-8BEE0A7746C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Burgundy Standard</Template>
  <TotalTime>12006</TotalTime>
  <Words>2554</Words>
  <Application>Microsoft Office PowerPoint</Application>
  <PresentationFormat>On-screen Show (4:3)</PresentationFormat>
  <Paragraphs>1125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.AppleSystemUIFont</vt:lpstr>
      <vt:lpstr>Arial</vt:lpstr>
      <vt:lpstr>Calibri</vt:lpstr>
      <vt:lpstr>Calibri Light</vt:lpstr>
      <vt:lpstr>Courier New</vt:lpstr>
      <vt:lpstr>Georgia</vt:lpstr>
      <vt:lpstr>LucidaGrande</vt:lpstr>
      <vt:lpstr>Oswald</vt:lpstr>
      <vt:lpstr>Oswald Light</vt:lpstr>
      <vt:lpstr>Master</vt:lpstr>
      <vt:lpstr>SF Master</vt:lpstr>
      <vt:lpstr>LI Master</vt:lpstr>
      <vt:lpstr>FC Master</vt:lpstr>
      <vt:lpstr>A Mixed-Integer Approach to Large Scale Workforce Planning</vt:lpstr>
      <vt:lpstr>agenda</vt:lpstr>
      <vt:lpstr>Mixed Requirements Problem</vt:lpstr>
      <vt:lpstr>Constraints</vt:lpstr>
      <vt:lpstr>Objective Function</vt:lpstr>
      <vt:lpstr>The Mixed-Integer Approach</vt:lpstr>
      <vt:lpstr>Shiftwork Constraint</vt:lpstr>
      <vt:lpstr>Hourly Constraint</vt:lpstr>
      <vt:lpstr>Shiftwork Constraint</vt:lpstr>
      <vt:lpstr>Adding the Hourly Workers</vt:lpstr>
      <vt:lpstr>Assigning the Hours</vt:lpstr>
      <vt:lpstr>Satisfying the Hourly COnstraint</vt:lpstr>
      <vt:lpstr>Sensitivity Analysis</vt:lpstr>
      <vt:lpstr>Parametric Analysis</vt:lpstr>
      <vt:lpstr>Explicit vs. Implicit Approaches</vt:lpstr>
      <vt:lpstr>Generalizability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Mixed-Integer Approach to Large Scale Workforce Planning</dc:title>
  <dc:creator>Comer, Kenneth [USA]</dc:creator>
  <cp:lastModifiedBy>Comer, Kenneth [USA]</cp:lastModifiedBy>
  <cp:revision>16</cp:revision>
  <dcterms:created xsi:type="dcterms:W3CDTF">2020-06-08T13:15:43Z</dcterms:created>
  <dcterms:modified xsi:type="dcterms:W3CDTF">2020-06-16T21:22:27Z</dcterms:modified>
</cp:coreProperties>
</file>